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1" r:id="rId14"/>
    <p:sldId id="274" r:id="rId15"/>
    <p:sldId id="275" r:id="rId16"/>
  </p:sldIdLst>
  <p:sldSz cx="9144000" cy="6858000" type="screen4x3"/>
  <p:notesSz cx="6858000" cy="9144000"/>
  <p:embeddedFontLst>
    <p:embeddedFont>
      <p:font typeface="Malgun Gothic" panose="020B0503020000020004" pitchFamily="34" charset="-127"/>
      <p:regular r:id="rId18"/>
      <p:bold r:id="rId19"/>
    </p:embeddedFont>
    <p:embeddedFont>
      <p:font typeface="Mongolian Baiti" panose="03000500000000000000" pitchFamily="66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YeVQZbiN4mkCPBT5WPdXOcvEm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7"/>
    <p:restoredTop sz="90204"/>
  </p:normalViewPr>
  <p:slideViewPr>
    <p:cSldViewPr snapToGrid="0">
      <p:cViewPr varScale="1">
        <p:scale>
          <a:sx n="115" d="100"/>
          <a:sy n="115" d="100"/>
        </p:scale>
        <p:origin x="2208" y="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8be53dc5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ge8be53dc5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8be53dc5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8" name="Google Shape;208;ge8be53dc5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81af9196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21" name="Google Shape;221;ge81af9196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4582d0c8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134582d0c8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4582d0c8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134582d0c8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7997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4582d0c8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1" name="Google Shape;251;g134582d0c8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1267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34582d0c8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g134582d0c8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4582d0c8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1" name="Google Shape;101;g134582d0c8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4582d0c8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134582d0c8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algun Gothic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gun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algun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2.png"/><Relationship Id="rId9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jpeg"/><Relationship Id="rId4" Type="http://schemas.openxmlformats.org/officeDocument/2006/relationships/image" Target="../media/image5.jp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312" y="-342198"/>
            <a:ext cx="10046034" cy="72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852448" y="2037030"/>
            <a:ext cx="293769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■ 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KOWIN 미국 동부지역</a:t>
            </a:r>
            <a:endParaRPr sz="18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2167757" y="3059710"/>
            <a:ext cx="518858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장혜숙</a:t>
            </a:r>
            <a:r>
              <a:rPr lang="ko-KR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제</a:t>
            </a:r>
            <a:r>
              <a:rPr lang="ko-KR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10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기 </a:t>
            </a:r>
            <a:r>
              <a:rPr lang="ko-KR" altLang="en-US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워싱턴 </a:t>
            </a:r>
            <a:r>
              <a:rPr lang="ko-KR" altLang="en-US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디씨</a:t>
            </a:r>
            <a:r>
              <a:rPr lang="en-US" alt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지회 회장</a:t>
            </a:r>
            <a:r>
              <a:rPr lang="ko-KR" sz="1800" b="1" i="0" u="none" strike="noStrike" cap="none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endParaRPr sz="18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167757" y="3429000"/>
            <a:ext cx="5573111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KOWIN </a:t>
            </a:r>
            <a:r>
              <a:rPr lang="en-US" altLang="ko-KR" sz="16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DC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Chapter</a:t>
            </a:r>
            <a:endParaRPr lang="en-US" altLang="ko-KR" sz="16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President</a:t>
            </a: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Anne Jelly (</a:t>
            </a:r>
            <a:r>
              <a:rPr lang="ko-KR" altLang="en-US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장혜숙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b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en-US" alt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</a:t>
            </a: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VP: </a:t>
            </a:r>
            <a:r>
              <a:rPr lang="en-US" alt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Helen Won</a:t>
            </a:r>
            <a:r>
              <a:rPr lang="ko-KR" altLang="en-US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최혜란</a:t>
            </a:r>
            <a:r>
              <a:rPr lang="en-US" alt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b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Co-VP: 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Cathy Kim</a:t>
            </a:r>
            <a:r>
              <a:rPr lang="ko-KR" altLang="en-US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김정숙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), </a:t>
            </a:r>
            <a:r>
              <a:rPr lang="en-US" altLang="ko-KR" sz="16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Komelia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16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Okim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(</a:t>
            </a:r>
            <a:r>
              <a:rPr lang="ko-KR" altLang="en-US" sz="16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김홍자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b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General </a:t>
            </a:r>
            <a:r>
              <a:rPr lang="ko-KR" sz="16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Affairs</a:t>
            </a: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6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Secretary</a:t>
            </a: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en-US" alt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Flor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ence Lee</a:t>
            </a:r>
            <a:r>
              <a:rPr lang="ko-KR" altLang="en-US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16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노명화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Treasurer</a:t>
            </a:r>
            <a:r>
              <a:rPr lang="ko-KR" sz="16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en-US" altLang="ko-KR" sz="16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MyungJa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Lee 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altLang="en-US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이명자</a:t>
            </a:r>
            <a:r>
              <a:rPr lang="en-US" altLang="ko-KR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endParaRPr sz="18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88" name="Google Shape;88;p1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76" y="-204952"/>
            <a:ext cx="1032641" cy="67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arge white building with a domed roof and a flag on top&#10;&#10;Description automatically generated with low confidence">
            <a:extLst>
              <a:ext uri="{FF2B5EF4-FFF2-40B4-BE49-F238E27FC236}">
                <a16:creationId xmlns:a16="http://schemas.microsoft.com/office/drawing/2014/main" id="{275D015E-E335-3F27-6A22-3B0515D70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44704" y="-342198"/>
            <a:ext cx="5023017" cy="292282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21E55A-AAEF-BE7D-6899-388203DFF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229" y="-204952"/>
            <a:ext cx="2600771" cy="15213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e8be53dc5c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9182" y="0"/>
            <a:ext cx="93285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e8be53dc5c_0_3"/>
          <p:cNvSpPr txBox="1"/>
          <p:nvPr/>
        </p:nvSpPr>
        <p:spPr>
          <a:xfrm>
            <a:off x="35495" y="75688"/>
            <a:ext cx="558471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2021년 하반기~ 2022년 상반기 활동 관련 자료</a:t>
            </a: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99" name="Google Shape;199;ge8be53dc5c_0_3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e8be53dc5c_0_3"/>
          <p:cNvSpPr txBox="1"/>
          <p:nvPr/>
        </p:nvSpPr>
        <p:spPr>
          <a:xfrm>
            <a:off x="2339752" y="738920"/>
            <a:ext cx="20888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" name="Google Shape;201;ge8be53dc5c_0_3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ge8be53dc5c_0_3"/>
          <p:cNvSpPr txBox="1"/>
          <p:nvPr/>
        </p:nvSpPr>
        <p:spPr>
          <a:xfrm>
            <a:off x="209800" y="1298538"/>
            <a:ext cx="9144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900"/>
            </a:pPr>
            <a:r>
              <a:rPr lang="ko-KR" altLang="en-US" sz="2000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코인 </a:t>
            </a:r>
            <a:r>
              <a:rPr lang="ko-KR" altLang="en-US" sz="2000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디씨</a:t>
            </a:r>
            <a:r>
              <a:rPr lang="ko-KR" altLang="en-US" sz="2000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바자회</a:t>
            </a:r>
            <a:r>
              <a:rPr lang="en-US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sz="20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모금활동 </a:t>
            </a:r>
            <a:endParaRPr sz="19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Picture 2" descr="A group of people preparing food&#10;&#10;Description automatically generated with medium confidence">
            <a:extLst>
              <a:ext uri="{FF2B5EF4-FFF2-40B4-BE49-F238E27FC236}">
                <a16:creationId xmlns:a16="http://schemas.microsoft.com/office/drawing/2014/main" id="{25042E14-DF36-9A29-3A81-52F244F0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99" y="4275431"/>
            <a:ext cx="3142690" cy="2362187"/>
          </a:xfrm>
          <a:prstGeom prst="rect">
            <a:avLst/>
          </a:prstGeom>
        </p:spPr>
      </p:pic>
      <p:pic>
        <p:nvPicPr>
          <p:cNvPr id="5" name="Picture 4" descr="A group of people sitting around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8C55440E-531C-2853-4AAB-15A17F067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99" y="1817134"/>
            <a:ext cx="3142691" cy="2713026"/>
          </a:xfrm>
          <a:prstGeom prst="rect">
            <a:avLst/>
          </a:prstGeom>
        </p:spPr>
      </p:pic>
      <p:pic>
        <p:nvPicPr>
          <p:cNvPr id="9" name="Picture 8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E7C761A5-507E-E3D9-CDB4-57B5CE74C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489" y="2879657"/>
            <a:ext cx="5590874" cy="3757961"/>
          </a:xfrm>
          <a:prstGeom prst="rect">
            <a:avLst/>
          </a:prstGeom>
        </p:spPr>
      </p:pic>
      <p:pic>
        <p:nvPicPr>
          <p:cNvPr id="13" name="Picture 12" descr="A white house with a fountain in front&#10;&#10;Description automatically generated with medium confidence">
            <a:extLst>
              <a:ext uri="{FF2B5EF4-FFF2-40B4-BE49-F238E27FC236}">
                <a16:creationId xmlns:a16="http://schemas.microsoft.com/office/drawing/2014/main" id="{46057103-FEFA-644F-49A0-DFB7BFA28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816" y="1298539"/>
            <a:ext cx="4042122" cy="1581118"/>
          </a:xfrm>
          <a:prstGeom prst="rect">
            <a:avLst/>
          </a:prstGeom>
        </p:spPr>
      </p:pic>
      <p:pic>
        <p:nvPicPr>
          <p:cNvPr id="15" name="Picture 14" descr="A group of wome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D0429A6D-8224-526D-0418-4EBFA8AE8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2379" y="3180275"/>
            <a:ext cx="2620538" cy="16928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e8be53dc5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8489" y="-682388"/>
            <a:ext cx="9935570" cy="858444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e8be53dc5c_0_14"/>
          <p:cNvSpPr txBox="1"/>
          <p:nvPr/>
        </p:nvSpPr>
        <p:spPr>
          <a:xfrm>
            <a:off x="-368490" y="-525969"/>
            <a:ext cx="552734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2021년 하반기~ 2022년 상반기 활동 관련 자료</a:t>
            </a: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12" name="Google Shape;212;ge8be53dc5c_0_14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5534" y="112236"/>
            <a:ext cx="1310310" cy="77955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e8be53dc5c_0_14"/>
          <p:cNvSpPr txBox="1"/>
          <p:nvPr/>
        </p:nvSpPr>
        <p:spPr>
          <a:xfrm>
            <a:off x="2470245" y="120322"/>
            <a:ext cx="203364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altLang="ko-KR"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ts val="1800"/>
            </a:pP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e8be53dc5c_0_14"/>
          <p:cNvSpPr txBox="1"/>
          <p:nvPr/>
        </p:nvSpPr>
        <p:spPr>
          <a:xfrm>
            <a:off x="887104" y="942189"/>
            <a:ext cx="825689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800"/>
            </a:pPr>
            <a:r>
              <a:rPr lang="en-US" altLang="ko-KR" sz="2000" b="1" dirty="0">
                <a:solidFill>
                  <a:schemeClr val="dk1"/>
                </a:solidFill>
              </a:rPr>
              <a:t>2021 4</a:t>
            </a:r>
            <a:r>
              <a:rPr lang="ko-KR" altLang="en-US" sz="2000" b="1" dirty="0">
                <a:solidFill>
                  <a:schemeClr val="dk1"/>
                </a:solidFill>
              </a:rPr>
              <a:t> 회 정기 모임 </a:t>
            </a:r>
            <a:r>
              <a:rPr lang="en-US" altLang="ko-KR" sz="2000" b="1" dirty="0">
                <a:solidFill>
                  <a:schemeClr val="dk1"/>
                </a:solidFill>
              </a:rPr>
              <a:t>KOWIN DC</a:t>
            </a:r>
            <a:r>
              <a:rPr lang="ko-KR" altLang="en-US" sz="2000" b="1" dirty="0">
                <a:solidFill>
                  <a:schemeClr val="dk1"/>
                </a:solidFill>
              </a:rPr>
              <a:t> </a:t>
            </a:r>
            <a:r>
              <a:rPr lang="ko-KR" altLang="en-US" sz="2000" b="1" dirty="0" err="1">
                <a:solidFill>
                  <a:schemeClr val="dk1"/>
                </a:solidFill>
              </a:rPr>
              <a:t>지회</a:t>
            </a:r>
            <a:r>
              <a:rPr lang="ko-KR" altLang="en-US" sz="2000" b="1" dirty="0">
                <a:solidFill>
                  <a:schemeClr val="dk1"/>
                </a:solidFill>
              </a:rPr>
              <a:t> </a:t>
            </a:r>
            <a:r>
              <a:rPr lang="en-US" altLang="ko-KR" sz="2000" b="1" dirty="0">
                <a:solidFill>
                  <a:schemeClr val="dk1"/>
                </a:solidFill>
              </a:rPr>
              <a:t>&amp;</a:t>
            </a:r>
            <a:r>
              <a:rPr lang="ko-KR" altLang="en-US" sz="2000" b="1" dirty="0">
                <a:solidFill>
                  <a:schemeClr val="dk1"/>
                </a:solidFill>
              </a:rPr>
              <a:t>  </a:t>
            </a:r>
            <a:r>
              <a:rPr lang="en-US" altLang="ko-KR" sz="2000" b="1" dirty="0">
                <a:solidFill>
                  <a:schemeClr val="dk1"/>
                </a:solidFill>
              </a:rPr>
              <a:t>Holiday Lunch Party</a:t>
            </a:r>
            <a:endParaRPr lang="ko-KR" altLang="en-US" sz="2000" b="1" dirty="0">
              <a:solidFill>
                <a:schemeClr val="dk1"/>
              </a:solidFill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995189-1F18-04DB-646B-FC4F75ACD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577" y="1529996"/>
            <a:ext cx="4325037" cy="247515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8813A91-CAE0-65CE-FC5D-9A5B23EE2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534" y="1529996"/>
            <a:ext cx="4924050" cy="438581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0DE8070-D6AE-76BB-08D8-E32B2A22E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" y="5915809"/>
            <a:ext cx="4817334" cy="1419190"/>
          </a:xfrm>
          <a:prstGeom prst="rect">
            <a:avLst/>
          </a:prstGeom>
        </p:spPr>
      </p:pic>
      <p:pic>
        <p:nvPicPr>
          <p:cNvPr id="11" name="Picture 10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49A0B274-5C8C-55CE-79B5-9FDED3FF70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5388" y="3995716"/>
            <a:ext cx="4249354" cy="3339283"/>
          </a:xfrm>
          <a:prstGeom prst="rect">
            <a:avLst/>
          </a:prstGeom>
        </p:spPr>
      </p:pic>
      <p:pic>
        <p:nvPicPr>
          <p:cNvPr id="16" name="Picture 15" descr="A large white building with a domed roof and a flag on top&#10;&#10;Description automatically generated with low confidence">
            <a:extLst>
              <a:ext uri="{FF2B5EF4-FFF2-40B4-BE49-F238E27FC236}">
                <a16:creationId xmlns:a16="http://schemas.microsoft.com/office/drawing/2014/main" id="{6E483BA9-A026-101B-00BF-A74DBADB3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887" y="-31496"/>
            <a:ext cx="5063193" cy="9232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e81af91966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5" y="0"/>
            <a:ext cx="91838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e81af91966_0_23"/>
          <p:cNvSpPr txBox="1"/>
          <p:nvPr/>
        </p:nvSpPr>
        <p:spPr>
          <a:xfrm>
            <a:off x="1" y="115218"/>
            <a:ext cx="60224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2021년 하반기~ 2022년 상반기 </a:t>
            </a:r>
            <a:r>
              <a:rPr lang="ko-KR" altLang="en-US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활동 관련 자료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25" name="Google Shape;225;ge81af91966_0_23" descr="미국의 국기 - 위키백과, 우리 모두의 백과사전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012" y="620206"/>
            <a:ext cx="1225591" cy="60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e81af91966_0_23"/>
          <p:cNvSpPr txBox="1"/>
          <p:nvPr/>
        </p:nvSpPr>
        <p:spPr>
          <a:xfrm>
            <a:off x="3458954" y="738920"/>
            <a:ext cx="21947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코인 </a:t>
            </a:r>
            <a:r>
              <a:rPr lang="ko-KR" altLang="en-US" sz="1800" b="1" dirty="0">
                <a:solidFill>
                  <a:srgbClr val="0000FF"/>
                </a:solidFill>
              </a:rPr>
              <a:t>워싱턴</a:t>
            </a: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1" i="0" u="none" strike="noStrike" cap="none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지회</a:t>
            </a: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ge81af91966_0_23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ge81af91966_0_23"/>
          <p:cNvSpPr txBox="1"/>
          <p:nvPr/>
        </p:nvSpPr>
        <p:spPr>
          <a:xfrm>
            <a:off x="366700" y="1314075"/>
            <a:ext cx="8499000" cy="938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buSzPts val="1800"/>
            </a:pPr>
            <a:r>
              <a:rPr lang="ko-KR" altLang="en-US" sz="2000" b="1" dirty="0">
                <a:solidFill>
                  <a:schemeClr val="dk1"/>
                </a:solidFill>
              </a:rPr>
              <a:t>  </a:t>
            </a:r>
            <a:r>
              <a:rPr lang="en-US" altLang="ko-KR" sz="2000" b="1" dirty="0">
                <a:solidFill>
                  <a:schemeClr val="dk1"/>
                </a:solidFill>
              </a:rPr>
              <a:t>KOWIN DC 2022 Winter Networking Retreat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ko-KR" sz="19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endParaRPr sz="19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Picture 2" descr="A group of people standing in front of a large house&#10;&#10;Description automatically generated">
            <a:extLst>
              <a:ext uri="{FF2B5EF4-FFF2-40B4-BE49-F238E27FC236}">
                <a16:creationId xmlns:a16="http://schemas.microsoft.com/office/drawing/2014/main" id="{C7EE8411-48C7-F846-4827-454A663DE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5" y="1830965"/>
            <a:ext cx="3060908" cy="2595826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6752C6-F855-E725-AADB-4E6295B78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401" y="1847132"/>
            <a:ext cx="3181736" cy="2579648"/>
          </a:xfrm>
          <a:prstGeom prst="rect">
            <a:avLst/>
          </a:prstGeom>
        </p:spPr>
      </p:pic>
      <p:pic>
        <p:nvPicPr>
          <p:cNvPr id="7" name="Picture 6" descr="A group of people sitting around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8F40514A-174E-108D-5A81-FD999C323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8137" y="1830965"/>
            <a:ext cx="2941232" cy="2595819"/>
          </a:xfrm>
          <a:prstGeom prst="rect">
            <a:avLst/>
          </a:prstGeom>
        </p:spPr>
      </p:pic>
      <p:pic>
        <p:nvPicPr>
          <p:cNvPr id="9" name="Picture 8" descr="A person sitting on a couch&#10;&#10;Description automatically generated">
            <a:extLst>
              <a:ext uri="{FF2B5EF4-FFF2-40B4-BE49-F238E27FC236}">
                <a16:creationId xmlns:a16="http://schemas.microsoft.com/office/drawing/2014/main" id="{986E989B-AB1D-786A-F73C-F3A8D0F2F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96" y="4426782"/>
            <a:ext cx="3060905" cy="243121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AA3CAAC-2DB8-9E5A-B029-E94F5011B5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7605" y="620206"/>
            <a:ext cx="1816100" cy="606760"/>
          </a:xfrm>
          <a:prstGeom prst="rect">
            <a:avLst/>
          </a:prstGeom>
        </p:spPr>
      </p:pic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0466DA-91CA-95AC-7D03-D58ED177BD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1895" y="4571999"/>
            <a:ext cx="6122969" cy="23021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134582d0c87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7892"/>
            <a:ext cx="91838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34582d0c87_0_30"/>
          <p:cNvSpPr txBox="1"/>
          <p:nvPr/>
        </p:nvSpPr>
        <p:spPr>
          <a:xfrm>
            <a:off x="35501" y="0"/>
            <a:ext cx="64835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2021년 하반기~ 2022년 상반기 활동 관련 자료</a:t>
            </a: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55" name="Google Shape;255;g134582d0c87_0_30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134582d0c87_0_30"/>
          <p:cNvSpPr txBox="1"/>
          <p:nvPr/>
        </p:nvSpPr>
        <p:spPr>
          <a:xfrm>
            <a:off x="2339751" y="738920"/>
            <a:ext cx="20220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g134582d0c87_0_30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8" name="Google Shape;258;g134582d0c87_0_30"/>
          <p:cNvSpPr txBox="1"/>
          <p:nvPr/>
        </p:nvSpPr>
        <p:spPr>
          <a:xfrm>
            <a:off x="366700" y="1314075"/>
            <a:ext cx="83964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b="1" dirty="0"/>
              <a:t>2022</a:t>
            </a:r>
            <a:r>
              <a:rPr lang="ko-KR" altLang="en-US" b="1" dirty="0"/>
              <a:t>년도 제</a:t>
            </a:r>
            <a:r>
              <a:rPr lang="en-US" b="1" dirty="0"/>
              <a:t> 1 </a:t>
            </a:r>
            <a:r>
              <a:rPr lang="ko-KR" altLang="en-US" b="1" dirty="0"/>
              <a:t>분기 정기총회 </a:t>
            </a:r>
            <a:r>
              <a:rPr lang="en-US" altLang="ko-KR" b="1" dirty="0"/>
              <a:t>3</a:t>
            </a:r>
            <a:r>
              <a:rPr lang="ko-KR" altLang="en-US" b="1" dirty="0"/>
              <a:t>월 </a:t>
            </a:r>
            <a:r>
              <a:rPr lang="en-US" altLang="ko-KR" b="1" dirty="0"/>
              <a:t>5</a:t>
            </a:r>
            <a:r>
              <a:rPr lang="ko-KR" altLang="en-US" b="1" dirty="0"/>
              <a:t>일 </a:t>
            </a:r>
            <a:r>
              <a:rPr lang="en-US" altLang="ko-KR" b="1" dirty="0"/>
              <a:t>2022</a:t>
            </a:r>
            <a:endParaRPr lang="en-US" dirty="0"/>
          </a:p>
        </p:txBody>
      </p:sp>
      <p:sp>
        <p:nvSpPr>
          <p:cNvPr id="263" name="Google Shape;263;g134582d0c87_0_30"/>
          <p:cNvSpPr txBox="1"/>
          <p:nvPr/>
        </p:nvSpPr>
        <p:spPr>
          <a:xfrm>
            <a:off x="1757856" y="4603350"/>
            <a:ext cx="3964546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회원 이정희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(JH)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는 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28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년간 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475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명의 환자와 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600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명의 직원과 함께 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3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개의 요양원과 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2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일 치료 센터를 운영하면서 겪었던 성공과 도전에 대한 자신의 삶을 이야기했습니다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. -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 자신의 사업에 대해 두 가지를 지적하고 싶었습니다</a:t>
            </a:r>
            <a:endParaRPr lang="en-US" altLang="ko-KR" sz="1200" dirty="0">
              <a:highlight>
                <a:srgbClr val="FFFFFF"/>
              </a:highlight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lvl="0"/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최초의 아시아계 미국인으로서 장기 요양 사업의 개척자로서 성공적으로 사업을 성장시켰습니다</a:t>
            </a:r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</a:p>
          <a:p>
            <a:pPr lvl="0"/>
            <a:r>
              <a:rPr lang="en-US" altLang="ko-KR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-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Long-term care has a great potential as a business. 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젊은이들은 다른 사업에 비해 덜 발달 </a:t>
            </a:r>
            <a:r>
              <a:rPr lang="ko-KR" altLang="en-US" sz="1200" dirty="0" err="1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된이</a:t>
            </a:r>
            <a:r>
              <a:rPr lang="ko-KR" altLang="en-US" sz="1200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 장기 요양 사업을 고려하도록 권장됩니다</a:t>
            </a:r>
            <a:endParaRPr lang="en-US" sz="1200" dirty="0">
              <a:highlight>
                <a:srgbClr val="FFFFFF"/>
              </a:highlight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7C66F96-9963-919E-2F3C-1912B4FB9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03351"/>
            <a:ext cx="1757855" cy="1836864"/>
          </a:xfrm>
          <a:prstGeom prst="rect">
            <a:avLst/>
          </a:prstGeom>
        </p:spPr>
      </p:pic>
      <p:pic>
        <p:nvPicPr>
          <p:cNvPr id="11" name="Picture 1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659E609-A6C9-4972-FEBE-7B1425F79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821" y="1714154"/>
            <a:ext cx="3524053" cy="51438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4BA4F3-25BA-FEF4-65B9-B947E6A722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155"/>
            <a:ext cx="5659821" cy="2889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134582d0c87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218" y="0"/>
            <a:ext cx="91632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34582d0c87_0_30"/>
          <p:cNvSpPr txBox="1"/>
          <p:nvPr/>
        </p:nvSpPr>
        <p:spPr>
          <a:xfrm>
            <a:off x="35501" y="75700"/>
            <a:ext cx="618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III. 2021년 하반기~ 2022년 상반기 활동 관련 자료</a:t>
            </a: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55" name="Google Shape;255;g134582d0c87_0_30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59643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134582d0c87_0_30"/>
          <p:cNvSpPr txBox="1"/>
          <p:nvPr/>
        </p:nvSpPr>
        <p:spPr>
          <a:xfrm>
            <a:off x="2339751" y="738920"/>
            <a:ext cx="20220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g134582d0c87_0_30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8" name="Google Shape;258;g134582d0c87_0_30"/>
          <p:cNvSpPr txBox="1"/>
          <p:nvPr/>
        </p:nvSpPr>
        <p:spPr>
          <a:xfrm>
            <a:off x="366700" y="1314075"/>
            <a:ext cx="83964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b="1" dirty="0"/>
              <a:t>2022</a:t>
            </a:r>
            <a:r>
              <a:rPr lang="ko-KR" altLang="en-US" b="1" dirty="0"/>
              <a:t>년도 </a:t>
            </a:r>
            <a:r>
              <a:rPr lang="en-US" altLang="ko-KR" b="1" dirty="0">
                <a:solidFill>
                  <a:schemeClr val="dk1"/>
                </a:solidFill>
              </a:rPr>
              <a:t>KOWIN DC Fundraising/ Bazaar/ Social Event 5</a:t>
            </a:r>
            <a:r>
              <a:rPr lang="ko-KR" altLang="en-US" b="1" dirty="0">
                <a:solidFill>
                  <a:schemeClr val="dk1"/>
                </a:solidFill>
              </a:rPr>
              <a:t>월 </a:t>
            </a:r>
            <a:r>
              <a:rPr lang="en-US" altLang="ko-KR" b="1" dirty="0">
                <a:solidFill>
                  <a:schemeClr val="dk1"/>
                </a:solidFill>
              </a:rPr>
              <a:t>14</a:t>
            </a:r>
            <a:r>
              <a:rPr lang="ko-KR" altLang="en-US" b="1" dirty="0">
                <a:solidFill>
                  <a:schemeClr val="dk1"/>
                </a:solidFill>
              </a:rPr>
              <a:t>일 </a:t>
            </a:r>
            <a:r>
              <a:rPr lang="en-US" altLang="ko-KR" b="1" dirty="0">
                <a:solidFill>
                  <a:schemeClr val="dk1"/>
                </a:solidFill>
              </a:rPr>
              <a:t>2022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2" name="Picture 11" descr="A menu for a restaurant&#10;&#10;Description automatically generated with low confidence">
            <a:extLst>
              <a:ext uri="{FF2B5EF4-FFF2-40B4-BE49-F238E27FC236}">
                <a16:creationId xmlns:a16="http://schemas.microsoft.com/office/drawing/2014/main" id="{2466168C-B26D-385E-BBC9-BB2D0FC04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0185"/>
            <a:ext cx="2956034" cy="1921516"/>
          </a:xfrm>
          <a:prstGeom prst="rect">
            <a:avLst/>
          </a:prstGeom>
        </p:spPr>
      </p:pic>
      <p:pic>
        <p:nvPicPr>
          <p:cNvPr id="13" name="Picture 12" descr="A group of people sitting around a table eating pizza&#10;&#10;Description automatically generated with medium confidence">
            <a:extLst>
              <a:ext uri="{FF2B5EF4-FFF2-40B4-BE49-F238E27FC236}">
                <a16:creationId xmlns:a16="http://schemas.microsoft.com/office/drawing/2014/main" id="{E5FC85DC-7D53-A0AA-96E5-AC196A7D3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034" y="1670186"/>
            <a:ext cx="3115803" cy="1921516"/>
          </a:xfrm>
          <a:prstGeom prst="rect">
            <a:avLst/>
          </a:prstGeom>
        </p:spPr>
      </p:pic>
      <p:pic>
        <p:nvPicPr>
          <p:cNvPr id="14" name="Picture 13" descr="A couple of wo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086662F-9A89-3275-9F71-4559412B4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838" y="1670185"/>
            <a:ext cx="3072161" cy="1921512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10942AC-CDAC-712B-CDA6-69F711E71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91697"/>
            <a:ext cx="2431352" cy="3266303"/>
          </a:xfrm>
          <a:prstGeom prst="rect">
            <a:avLst/>
          </a:prstGeom>
        </p:spPr>
      </p:pic>
      <p:pic>
        <p:nvPicPr>
          <p:cNvPr id="16" name="Picture 15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C7FAC12B-DE03-606B-5745-9D8D882E1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6034" y="3591697"/>
            <a:ext cx="6207184" cy="1921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0E980D-74DB-29BD-6958-C04D30C92EFE}"/>
              </a:ext>
            </a:extLst>
          </p:cNvPr>
          <p:cNvSpPr txBox="1"/>
          <p:nvPr/>
        </p:nvSpPr>
        <p:spPr>
          <a:xfrm>
            <a:off x="2017985" y="5610645"/>
            <a:ext cx="71260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Spring Bazaar was held at Dr. Nam’s home and raised $3,000.</a:t>
            </a:r>
          </a:p>
          <a:p>
            <a:endParaRPr lang="en-US" dirty="0">
              <a:solidFill>
                <a:srgbClr val="FF40FF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	Thanks to All who cooked and provided and bought the </a:t>
            </a:r>
          </a:p>
          <a:p>
            <a:endParaRPr lang="en-US" dirty="0">
              <a:solidFill>
                <a:srgbClr val="FF40FF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		</a:t>
            </a:r>
            <a:r>
              <a:rPr lang="ko-KR" alt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만두</a:t>
            </a:r>
            <a:r>
              <a:rPr lang="en-US" altLang="ko-KR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  <a:r>
              <a:rPr lang="ko-KR" alt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빈대떡</a:t>
            </a:r>
            <a:r>
              <a:rPr lang="en-US" altLang="ko-KR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김밥</a:t>
            </a:r>
            <a:r>
              <a:rPr lang="en-US" altLang="ko-KR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dirty="0" err="1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비빕밥</a:t>
            </a:r>
            <a:r>
              <a:rPr lang="en-US" altLang="ko-KR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물건 구입 </a:t>
            </a:r>
            <a:r>
              <a:rPr lang="en-US" altLang="ko-KR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&amp;</a:t>
            </a:r>
            <a:r>
              <a:rPr lang="ko-KR" altLang="en-US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dirty="0" err="1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도네이셴</a:t>
            </a:r>
            <a:endParaRPr lang="en-US" dirty="0">
              <a:solidFill>
                <a:srgbClr val="FF40FF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9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134582d0c87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96" y="0"/>
            <a:ext cx="9186982" cy="70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34582d0c87_0_30"/>
          <p:cNvSpPr txBox="1"/>
          <p:nvPr/>
        </p:nvSpPr>
        <p:spPr>
          <a:xfrm>
            <a:off x="78828" y="94610"/>
            <a:ext cx="75280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2021년 하반기~ 2022년 상반기 활동 관련 자료</a:t>
            </a: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255" name="Google Shape;255;g134582d0c87_0_30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932" y="638180"/>
            <a:ext cx="994247" cy="63235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134582d0c87_0_30"/>
          <p:cNvSpPr txBox="1"/>
          <p:nvPr/>
        </p:nvSpPr>
        <p:spPr>
          <a:xfrm>
            <a:off x="2339751" y="738920"/>
            <a:ext cx="20220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g134582d0c87_0_30"/>
          <p:cNvCxnSpPr>
            <a:cxnSpLocks/>
          </p:cNvCxnSpPr>
          <p:nvPr/>
        </p:nvCxnSpPr>
        <p:spPr>
          <a:xfrm>
            <a:off x="161623" y="1349658"/>
            <a:ext cx="898237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8" name="Google Shape;258;g134582d0c87_0_30"/>
          <p:cNvSpPr txBox="1"/>
          <p:nvPr/>
        </p:nvSpPr>
        <p:spPr>
          <a:xfrm>
            <a:off x="373800" y="1314105"/>
            <a:ext cx="83964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b="1" dirty="0"/>
              <a:t>2022</a:t>
            </a:r>
            <a:r>
              <a:rPr lang="ko-KR" altLang="en-US" b="1" dirty="0"/>
              <a:t>년도 제</a:t>
            </a:r>
            <a:r>
              <a:rPr lang="en-US" b="1" dirty="0"/>
              <a:t> </a:t>
            </a:r>
            <a:r>
              <a:rPr lang="en-US" altLang="ko-KR" b="1" dirty="0"/>
              <a:t>2</a:t>
            </a:r>
            <a:r>
              <a:rPr lang="en-US" b="1" dirty="0"/>
              <a:t> </a:t>
            </a:r>
            <a:r>
              <a:rPr lang="ko-KR" altLang="en-US" b="1" dirty="0"/>
              <a:t>분기 정기총회 </a:t>
            </a:r>
            <a:r>
              <a:rPr lang="en-US" altLang="ko-KR" b="1" dirty="0"/>
              <a:t>6</a:t>
            </a:r>
            <a:r>
              <a:rPr lang="ko-KR" altLang="en-US" b="1" dirty="0"/>
              <a:t>월 </a:t>
            </a:r>
            <a:r>
              <a:rPr lang="en-US" altLang="ko-KR" b="1" dirty="0"/>
              <a:t>4</a:t>
            </a:r>
            <a:r>
              <a:rPr lang="ko-KR" altLang="en-US" b="1" dirty="0"/>
              <a:t>일 </a:t>
            </a:r>
            <a:r>
              <a:rPr lang="en-US" altLang="ko-KR" b="1" dirty="0"/>
              <a:t>2022</a:t>
            </a:r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5660B6-2989-9705-4AEB-CE0260849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71" y="1828153"/>
            <a:ext cx="8161361" cy="2341528"/>
          </a:xfrm>
          <a:prstGeom prst="rect">
            <a:avLst/>
          </a:prstGeom>
        </p:spPr>
      </p:pic>
      <p:pic>
        <p:nvPicPr>
          <p:cNvPr id="5" name="Picture 4" descr="A picture containing person, table, wall, indoor&#10;&#10;Description automatically generated">
            <a:extLst>
              <a:ext uri="{FF2B5EF4-FFF2-40B4-BE49-F238E27FC236}">
                <a16:creationId xmlns:a16="http://schemas.microsoft.com/office/drawing/2014/main" id="{D83CD029-A719-21D5-86A5-AA611C6B1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628" y="4169681"/>
            <a:ext cx="2186701" cy="268831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A1A37F8-7E6A-036D-A945-886A913B7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71" y="4248807"/>
            <a:ext cx="5852182" cy="197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134582d0c87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44065"/>
            <a:ext cx="9196552" cy="696310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134582d0c87_0_12"/>
          <p:cNvSpPr txBox="1"/>
          <p:nvPr/>
        </p:nvSpPr>
        <p:spPr>
          <a:xfrm>
            <a:off x="0" y="-395565"/>
            <a:ext cx="52499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>
                <a:solidFill>
                  <a:srgbClr val="F2F2F2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202</a:t>
            </a:r>
            <a:r>
              <a:rPr lang="ko-KR" sz="1800" b="1" dirty="0">
                <a:solidFill>
                  <a:srgbClr val="F2F2F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1년 하반기 ~ 2022년 </a:t>
            </a:r>
            <a:r>
              <a:rPr lang="ko-KR" sz="1800" b="1" i="0" u="none" strike="noStrike" cap="none" dirty="0">
                <a:solidFill>
                  <a:srgbClr val="F2F2F2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상반기 활동결과</a:t>
            </a:r>
            <a:endParaRPr sz="1800" b="1" i="0" u="none" strike="noStrike" cap="none" dirty="0">
              <a:solidFill>
                <a:srgbClr val="F2F2F2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</p:txBody>
      </p:sp>
      <p:sp>
        <p:nvSpPr>
          <p:cNvPr id="95" name="Google Shape;95;g134582d0c87_0_12"/>
          <p:cNvSpPr txBox="1"/>
          <p:nvPr/>
        </p:nvSpPr>
        <p:spPr>
          <a:xfrm>
            <a:off x="2451538" y="338962"/>
            <a:ext cx="237271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1" i="0" u="none" strike="noStrike" cap="none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지회</a:t>
            </a: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g134582d0c87_0_12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" name="Google Shape;97;g134582d0c87_0_12"/>
          <p:cNvSpPr/>
          <p:nvPr/>
        </p:nvSpPr>
        <p:spPr>
          <a:xfrm>
            <a:off x="0" y="1270535"/>
            <a:ext cx="9196552" cy="570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1.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년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하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반기 활동보고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lvl="0">
              <a:buSzPts val="18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사업명 :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2021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3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회 정기 모임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KOWIN DC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지회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사업목적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2021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년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8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월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2021~2023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년 임기의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10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대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 DC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회장으로 취임한 앤 젤리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장혜숙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)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 DC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신임 회장이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 DC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3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회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정기총회 참석자들을 환영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새로운 임원진 소개와 최근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 DC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에 합류한 세 명의 새로운 멤버 소개와 회원 들과의 네트워크 을 대화에서 소통하도록 힘 쓰자는 인사말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코멜리아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홍자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)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옥킴의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진심 어린 축사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사업추진기간: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8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~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9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(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개월)</a:t>
            </a:r>
            <a:endParaRPr b="1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•2021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8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임원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수립) →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9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모임 진행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개요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일 시: 2021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9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25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오후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분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-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 30분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장소: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설악 가든 한국 식당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참석인원: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16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(</a:t>
            </a:r>
            <a:r>
              <a:rPr lang="ko-KR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워싱턴 </a:t>
            </a:r>
            <a:r>
              <a:rPr lang="ko-KR" altLang="en-US" b="1" dirty="0" err="1">
                <a:solidFill>
                  <a:schemeClr val="tx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디씨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회원 1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6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명)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주요내용 :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	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점심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식사와 함께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새로시작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하는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대 회장과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회원간에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네트워킹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제공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lvl="0" indent="-146048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주요성과 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참석자들은 그룹에 자신을 소개하고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3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개의 아이스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브레이커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질문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(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이름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직장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역할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/,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현재 하고싶은 위치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(Q &amp; A).  </a:t>
            </a:r>
            <a:r>
              <a:rPr lang="ko-KR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코윈의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주요사업을 알림으로 새로운 회원 영입.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</p:txBody>
      </p:sp>
      <p:pic>
        <p:nvPicPr>
          <p:cNvPr id="98" name="Google Shape;98;g134582d0c87_0_12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496" y="178720"/>
            <a:ext cx="1102273" cy="689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134582d0c87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5615" y="10625"/>
            <a:ext cx="9259615" cy="68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134582d0c87_0_21"/>
          <p:cNvSpPr txBox="1"/>
          <p:nvPr/>
        </p:nvSpPr>
        <p:spPr>
          <a:xfrm>
            <a:off x="0" y="76075"/>
            <a:ext cx="511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ko-KR" sz="1800" b="1" dirty="0">
                <a:solidFill>
                  <a:srgbClr val="F2F2F2"/>
                </a:solidFill>
              </a:rPr>
              <a:t>1년 하반기 ~ 2022년 </a:t>
            </a:r>
            <a:r>
              <a:rPr lang="ko-KR" sz="18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상반기 활동결과</a:t>
            </a:r>
            <a:endParaRPr sz="18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134582d0c87_0_21"/>
          <p:cNvSpPr txBox="1"/>
          <p:nvPr/>
        </p:nvSpPr>
        <p:spPr>
          <a:xfrm>
            <a:off x="2385848" y="781927"/>
            <a:ext cx="21861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ko-KR" altLang="en-US" sz="1800" b="1" dirty="0">
                <a:solidFill>
                  <a:srgbClr val="0000FF"/>
                </a:solidFill>
              </a:rPr>
              <a:t>   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</p:txBody>
      </p:sp>
      <p:cxnSp>
        <p:nvCxnSpPr>
          <p:cNvPr id="106" name="Google Shape;106;g134582d0c87_0_21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" name="Google Shape;107;g134582d0c87_0_21"/>
          <p:cNvSpPr/>
          <p:nvPr/>
        </p:nvSpPr>
        <p:spPr>
          <a:xfrm>
            <a:off x="-115615" y="1389848"/>
            <a:ext cx="9259683" cy="546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.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년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하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반기 활동보고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lvl="0">
              <a:buSzPts val="18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사업명 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코인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디씨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바자회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모금활동을 개최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lvl="0">
              <a:buSzPts val="18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  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사업목적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Fundraising, </a:t>
            </a:r>
            <a:r>
              <a:rPr lang="en-US" altLang="ko-KR" b="1" i="0" u="none" strike="noStrike" cap="none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Bazzar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통해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미 동부 컨벤션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차세대 리더십 개발의 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후원금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제공하는데 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목적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ko-KR" altLang="en-US" b="0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▶ 사업추진기간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202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9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~ 202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11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(2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개월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lang="ko-KR" altLang="en-US" b="0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722312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2021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9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회원 간에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계획안 수립) →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11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13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집행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</a:p>
          <a:p>
            <a:pPr marL="722312" indent="-146050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개요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: 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	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일시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2021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9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회원 간에 계획안 수립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 → 11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13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집행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</a:p>
          <a:p>
            <a:pPr marL="398462" indent="-146050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	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장소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워싱턴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디시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오후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- 4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참석인원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27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디씨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회원 참가자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27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 초대손님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주요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내용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: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비빕밥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재료를 회원들이 한가지 씩 분담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으로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해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$20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판매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,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위탁 판매 물건과 곡물 판매로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$1,500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그리고 회장이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메칭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후원금 마련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marR="0" lvl="0" indent="-146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lvl="0" indent="-146048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▶ 주요성과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회원들 이 준비한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비빕밥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을 점심으로 하고 좋은 물건 건지고 네트워크 하며 회원 간에 친목 하며 후원금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$3,000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마련함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</p:txBody>
      </p:sp>
      <p:pic>
        <p:nvPicPr>
          <p:cNvPr id="108" name="Google Shape;108;g134582d0c87_0_21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5" y="684008"/>
            <a:ext cx="1145663" cy="58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"/>
          <p:cNvSpPr txBox="1"/>
          <p:nvPr/>
        </p:nvSpPr>
        <p:spPr>
          <a:xfrm>
            <a:off x="0" y="76075"/>
            <a:ext cx="511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>
                <a:solidFill>
                  <a:srgbClr val="F2F2F2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202</a:t>
            </a:r>
            <a:r>
              <a:rPr lang="ko-KR" sz="1800" b="1" dirty="0">
                <a:solidFill>
                  <a:srgbClr val="F2F2F2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1년 하반기 ~ 2022년 </a:t>
            </a:r>
            <a:r>
              <a:rPr lang="ko-KR" sz="1800" b="1" i="0" u="none" strike="noStrike" cap="none" dirty="0">
                <a:solidFill>
                  <a:srgbClr val="F2F2F2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상반기 활동결과</a:t>
            </a:r>
            <a:endParaRPr sz="1800" b="1" i="0" u="none" strike="noStrike" cap="none" dirty="0">
              <a:solidFill>
                <a:srgbClr val="F2F2F2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2469931" y="781927"/>
            <a:ext cx="2102069" cy="3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</p:txBody>
      </p:sp>
      <p:cxnSp>
        <p:nvCxnSpPr>
          <p:cNvPr id="126" name="Google Shape;126;p2"/>
          <p:cNvCxnSpPr/>
          <p:nvPr/>
        </p:nvCxnSpPr>
        <p:spPr>
          <a:xfrm>
            <a:off x="7620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2"/>
          <p:cNvSpPr/>
          <p:nvPr/>
        </p:nvSpPr>
        <p:spPr>
          <a:xfrm>
            <a:off x="0" y="1314105"/>
            <a:ext cx="9144000" cy="552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3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. 202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년 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하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반기 활동보고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>
              <a:buSzPts val="18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사업명 :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회 정기 모임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KOWIN DC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지회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&amp;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Holiday Lunch Party</a:t>
            </a: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사업목적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lvl="0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모든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워싱턴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디씨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회원들이 한자리에 모여 네트워킹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할수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있는 장소와 시간 마련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필요한 정보와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친목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을 제공하는데 목적.</a:t>
            </a:r>
            <a:r>
              <a:rPr lang="ko-KR" b="0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 </a:t>
            </a:r>
            <a:endParaRPr b="0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lvl="0">
              <a:spcBef>
                <a:spcPts val="600"/>
              </a:spcBef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사업추진기간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2021. 11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~ 2021. 12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개월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lang="ko-KR" altLang="en-US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•2021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준비 및 홍보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 →12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행사 진행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</a:p>
          <a:p>
            <a:pPr marL="269875" lvl="0">
              <a:spcBef>
                <a:spcPts val="1200"/>
              </a:spcBef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개요</a:t>
            </a: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시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2021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–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분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장소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Centreville VA</a:t>
            </a:r>
          </a:p>
          <a:p>
            <a:pPr marL="722312" lvl="0" indent="-146050">
              <a:buSzPts val="1600"/>
            </a:pPr>
            <a:endParaRPr 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참석인원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15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DC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회원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</a:p>
          <a:p>
            <a:pPr marL="722312" lvl="0" indent="-146050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lvl="0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주요내용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네트워킹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Lunch,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간에 자유로운 네트워킹 시간 제공 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lvl="0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</a:t>
            </a:r>
          </a:p>
          <a:p>
            <a:pPr marL="269999" lvl="0" indent="-146048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▶ 주요성과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코인 참가자 회원들이 대면으로 만날 수 있는 기회 제공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.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또한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디시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회원들간의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네트위킹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  <a:sym typeface="Malgun Gothic"/>
              </a:rPr>
              <a:t> 도모 와 </a:t>
            </a:r>
            <a:r>
              <a:rPr lang="ko-KR" altLang="en-US" b="1" dirty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베스트 드레스와 베스트 요리 수상자에게는 상품이 수여</a:t>
            </a:r>
            <a:r>
              <a:rPr lang="en-US" altLang="ko-KR" b="1" dirty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ea typeface="+mj-ea"/>
                <a:cs typeface="Mongolian Baiti" panose="03000500000000000000" pitchFamily="66" charset="0"/>
              </a:rPr>
              <a:t>참석자 전원에게 크리스마스 선물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+mj-ea"/>
              <a:cs typeface="Mongolian Baiti" panose="03000500000000000000" pitchFamily="66" charset="0"/>
              <a:sym typeface="Malgun Gothic"/>
            </a:endParaRPr>
          </a:p>
          <a:p>
            <a:pPr marL="269999" lvl="0" indent="-146048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lvl="0" indent="-146048">
              <a:buSzPts val="1600"/>
            </a:pPr>
            <a:endParaRPr lang="ko-KR" altLang="en-US" sz="16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28" name="Google Shape;128;p2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715963" y="5118629"/>
            <a:ext cx="18473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5179" y="34842"/>
            <a:ext cx="54154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US" alt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2022</a:t>
            </a:r>
            <a:r>
              <a:rPr lang="ko-KR" altLang="en-US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하반기</a:t>
            </a:r>
            <a:r>
              <a:rPr lang="en-US" alt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~ 2023</a:t>
            </a:r>
            <a:r>
              <a:rPr lang="ko-KR" altLang="en-US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상반기 </a:t>
            </a:r>
            <a:r>
              <a:rPr lang="ko-KR" altLang="en-US" sz="1800" b="1" dirty="0">
                <a:solidFill>
                  <a:srgbClr val="F2F2F2"/>
                </a:solidFill>
              </a:rPr>
              <a:t>활동결과</a:t>
            </a:r>
            <a:endParaRPr lang="ko-KR" altLang="en-US" sz="1800" b="1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2364018" y="808347"/>
            <a:ext cx="2071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3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3"/>
          <p:cNvSpPr/>
          <p:nvPr/>
        </p:nvSpPr>
        <p:spPr>
          <a:xfrm>
            <a:off x="0" y="1314105"/>
            <a:ext cx="9144000" cy="552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4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.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년 상반기 활동보고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사업명 :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KOWIN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DC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2022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Winter Networking Retreat</a:t>
            </a:r>
            <a:endParaRPr lang="ko-KR" altLang="en-US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사업목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적</a:t>
            </a:r>
            <a:endParaRPr lang="ko-KR" altLang="en-US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b="1" i="0" u="none" strike="noStrike" cap="none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</a:t>
            </a:r>
            <a:r>
              <a:rPr lang="ko-KR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윈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DC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회원과 네트워킹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박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미팅 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사업추진기간: 202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~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2022.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월(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개월)</a:t>
            </a:r>
            <a:endParaRPr b="0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722313" marR="0" lvl="0" indent="-146050" algn="l" rt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202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월(</a:t>
            </a:r>
            <a:r>
              <a:rPr lang="ko-KR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디씨</a:t>
            </a:r>
            <a:r>
              <a:rPr lang="ko-KR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회장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기본계획 수립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 →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행사 진행)  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개요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lnSpc>
                <a:spcPct val="150000"/>
              </a:lnSpc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일 시: 202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10:00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a.m. – 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16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10:00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a.m. </a:t>
            </a:r>
          </a:p>
          <a:p>
            <a:pPr marL="722312" indent="-146050">
              <a:lnSpc>
                <a:spcPct val="150000"/>
              </a:lnSpc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장소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406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S Cross St Chestertown, MD 21620</a:t>
            </a:r>
          </a:p>
          <a:p>
            <a:pPr marL="722312" indent="-146050">
              <a:lnSpc>
                <a:spcPct val="150000"/>
              </a:lnSpc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참석인원: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 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워싱턴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DC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지회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멤버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명)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70000" lvl="0" indent="-146049">
              <a:lnSpc>
                <a:spcPct val="150000"/>
              </a:lnSpc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▶ 주요내용 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일상적인 환경에서 벗어나 네트워킹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박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통해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회원들를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알게됨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70000" lvl="0" indent="-146049">
              <a:lnSpc>
                <a:spcPct val="150000"/>
              </a:lnSpc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▶ 주요성과 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초청 연사인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Dr. Esther Kim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은 퇴역한 미군 대령이자 정신과 의사입니다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괴테의 유명한 명언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"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아는 것만으로는 충분하지 않습니다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적용해야 합니다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의지만으로는 충분하지 않습니다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해야 합니다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.”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라고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김 박사는 경험 많은 정신과 의사로서 자신의 전문적인 경험과 지혜를 나누며 남녀의 차이점과 게리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채프먼의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5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가지 사랑의 언어에 대한 흥미로운 주제를 다루었습니다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그녀는 또한 겸손하고 성실한 방식으로 진정으로 영감을 주는 개인적인 삶의 여정을 공유했습니다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서로 배워나갈 수 있는 점들에 대해 토론.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70000" marR="0" lvl="0" indent="-1460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39" name="Google Shape;139;p3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6"/>
          <p:cNvSpPr txBox="1"/>
          <p:nvPr/>
        </p:nvSpPr>
        <p:spPr>
          <a:xfrm>
            <a:off x="0" y="83571"/>
            <a:ext cx="4985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하반기~ 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상반기 </a:t>
            </a:r>
            <a:r>
              <a:rPr lang="ko-KR" altLang="en-US" sz="1800" b="1" dirty="0">
                <a:solidFill>
                  <a:srgbClr val="F2F2F2"/>
                </a:solidFill>
              </a:rPr>
              <a:t>활동결과</a:t>
            </a:r>
            <a:endParaRPr sz="1800" b="1" i="0" u="none" strike="noStrike" cap="none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2364018" y="808347"/>
            <a:ext cx="202930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0" y="1270535"/>
            <a:ext cx="9144000" cy="537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5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. 2022년 상반기 활동계획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lvl="0">
              <a:buSzPts val="18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사업명 :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2022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회 정기 모임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KOWIN DC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지회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lvl="0">
              <a:buSzPts val="1800"/>
            </a:pPr>
            <a:endParaRPr lang="ko-KR" altLang="en-US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사업목적</a:t>
            </a:r>
          </a:p>
          <a:p>
            <a:pPr marL="722312" lvl="0" indent="-146050">
              <a:buClr>
                <a:schemeClr val="dk1"/>
              </a:buClr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워싱턴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디시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홈페이지 개선에 대한 안건 논의와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11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월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5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일 에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미동부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지역 컨벤션에 대한 계획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722312" lvl="0" indent="-146050">
              <a:buClr>
                <a:schemeClr val="dk1"/>
              </a:buClr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워싱턴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디시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이정희 회원은 본인이 이룬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3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곳의 양로원 사업의 성공 과정과 도전에 관한 이야기를 회원들과 나누었음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사업추진기간: 2022.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-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2022년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(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계획 수립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→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(행사 진행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b="0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개요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일 시: 2022년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3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5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장 소: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설악 가든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참석인원: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16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70000" lvl="0" indent="-146049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▶ 주요내용 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회계 보고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 DC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새 웹사이트 구축 결의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클럽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소모임 활동 활성화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클럽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소모임 활동 활성화</a:t>
            </a:r>
            <a:endParaRPr lang="en-US" altLang="ko-KR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270000" lvl="0" indent="-146049">
              <a:buSzPts val="1600"/>
            </a:pPr>
            <a:endParaRPr b="0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lvl="0" latinLnBrk="1"/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</a:t>
            </a:r>
            <a:r>
              <a:rPr lang="ko-KR" altLang="en-US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주요성과 : 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회원이 들려주는 삶의 이야기</a:t>
            </a:r>
            <a:r>
              <a:rPr lang="en-US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: 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이정희 회원이 </a:t>
            </a:r>
            <a:r>
              <a:rPr 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28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년간</a:t>
            </a:r>
            <a:r>
              <a:rPr 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 475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명의 환자와</a:t>
            </a:r>
            <a:r>
              <a:rPr 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 600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명의 직원과 함께</a:t>
            </a:r>
            <a:r>
              <a:rPr 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 3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개</a:t>
            </a:r>
            <a:r>
              <a:rPr lang="en-US" altLang="ko-KR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	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의 요양원 센터를 운영하면서 겪었던 성공과 도전에 대한 삶을 이야기했음</a:t>
            </a:r>
            <a:r>
              <a:rPr 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장기 요양 사업은 큰 잠재력</a:t>
            </a:r>
            <a:r>
              <a:rPr lang="en-US" altLang="ko-KR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	</a:t>
            </a:r>
            <a:r>
              <a:rPr lang="ko-KR" alt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을 가진 분야임을 피력함</a:t>
            </a:r>
            <a:r>
              <a:rPr lang="en-US" b="1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</a:p>
          <a:p>
            <a:pPr latinLnBrk="1"/>
            <a:r>
              <a:rPr lang="en-US" dirty="0">
                <a:highlight>
                  <a:srgbClr val="FFFFFF"/>
                </a:highlight>
                <a:latin typeface="Mongolian Baiti" panose="03000500000000000000" pitchFamily="66" charset="0"/>
                <a:cs typeface="Mongolian Baiti" panose="03000500000000000000" pitchFamily="66" charset="0"/>
              </a:rPr>
              <a:t> </a:t>
            </a:r>
          </a:p>
          <a:p>
            <a:pPr marL="270000" marR="0" lvl="0" indent="-1460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48" name="Google Shape;148;p6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6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134582d0c87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134582d0c87_0_3"/>
          <p:cNvSpPr txBox="1"/>
          <p:nvPr/>
        </p:nvSpPr>
        <p:spPr>
          <a:xfrm>
            <a:off x="35496" y="75688"/>
            <a:ext cx="498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하반기~ 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상반기 </a:t>
            </a:r>
            <a:r>
              <a:rPr lang="ko-KR" altLang="en-US" sz="1800" b="1" dirty="0">
                <a:solidFill>
                  <a:srgbClr val="F2F2F2"/>
                </a:solidFill>
              </a:rPr>
              <a:t>활동결과</a:t>
            </a:r>
            <a:endParaRPr sz="1800" b="1" i="0" u="none" strike="noStrike" cap="none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56" name="Google Shape;156;g134582d0c87_0_3"/>
          <p:cNvSpPr txBox="1"/>
          <p:nvPr/>
        </p:nvSpPr>
        <p:spPr>
          <a:xfrm>
            <a:off x="2364017" y="808347"/>
            <a:ext cx="20503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34582d0c87_0_3"/>
          <p:cNvSpPr/>
          <p:nvPr/>
        </p:nvSpPr>
        <p:spPr>
          <a:xfrm>
            <a:off x="0" y="1270536"/>
            <a:ext cx="9144000" cy="558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6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. 2022년 상반기 활동계획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lvl="0">
              <a:buSzPts val="18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사업명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: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코인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디씨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바자회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/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모금활동을 개최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lvl="0">
              <a:buSzPts val="18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</a:endParaRPr>
          </a:p>
          <a:p>
            <a:pPr lvl="0">
              <a:buSzPts val="18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▶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사업목적</a:t>
            </a: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 Fundraising, </a:t>
            </a:r>
            <a:r>
              <a:rPr lang="en-US" altLang="ko-KR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Bazzar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통해 미 동부 컨벤션 차세대 리더십 개발의 후원금 제공하는데 목적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lvl="0">
              <a:spcBef>
                <a:spcPts val="600"/>
              </a:spcBef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사업추진기간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2022. 3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~ 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개월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lang="ko-KR" altLang="en-US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722312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2022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계획안 수립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 → 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집행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</a:p>
          <a:p>
            <a:pPr marL="722312" indent="-146050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lvl="0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개요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</a:t>
            </a: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	 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일시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2022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회원 간에 계획안 수립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 → 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집행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</a:p>
          <a:p>
            <a:pPr marL="398462" indent="-146050">
              <a:buSzPts val="1600"/>
            </a:pP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	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장소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10030 Ormond Rd, Potomac MD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오후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- 4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시</a:t>
            </a:r>
            <a:endParaRPr lang="en-US" altLang="ko-KR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  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참석인원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30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명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코윈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디씨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회원 참가자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초대손님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5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lvl="0" indent="-146050">
              <a:buSzPts val="1600"/>
            </a:pP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398462" lvl="0" indent="-146050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주요내용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회원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여러명이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비빔밥 재료를 제공해 주시고 만두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빈대떡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김밥 등을 만드는 데 봉사해 주셨음</a:t>
            </a:r>
            <a:endParaRPr lang="en-US" altLang="ko-KR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398462" lvl="0" indent="-146050">
              <a:buSzPts val="1600"/>
            </a:pPr>
            <a:endParaRPr lang="ko-KR" altLang="en-US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indent="-146048">
              <a:buSzPts val="1600"/>
            </a:pP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 ▶ 주요성과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: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회원들의 많은 관심과 호응으로 성공적으로 마무리 되었음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바자회 판매액과 후원금을 포함에 총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$3,125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을 모금하였음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</a:p>
          <a:p>
            <a:pPr marL="269999" lvl="0" indent="-146048">
              <a:buSzPts val="1600"/>
            </a:pPr>
            <a:endParaRPr lang="ko-KR" altLang="en-US" sz="1800" b="1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marR="0" lvl="0" indent="-1460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dirty="0">
              <a:solidFill>
                <a:schemeClr val="dk1"/>
              </a:solidFill>
              <a:highlight>
                <a:srgbClr val="FFFFFF"/>
              </a:highlight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58" name="Google Shape;158;g134582d0c87_0_3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g134582d0c87_0_3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35496" y="75688"/>
            <a:ext cx="4985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하반기~ 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상반기 </a:t>
            </a:r>
            <a:r>
              <a:rPr lang="ko-KR" altLang="en-US" sz="1800" b="1" dirty="0">
                <a:solidFill>
                  <a:srgbClr val="F2F2F2"/>
                </a:solidFill>
              </a:rPr>
              <a:t>활동결과</a:t>
            </a:r>
            <a:endParaRPr sz="1800" b="1" i="0" u="none" strike="noStrike" cap="none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2411760" y="782301"/>
            <a:ext cx="20446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0" y="1270535"/>
            <a:ext cx="9144000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7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.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년 하반기 활동계획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lvl="0">
              <a:buSzPts val="18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  <a:sym typeface="Arial"/>
              </a:rPr>
              <a:t>○ 사업명 :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2022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KOWIN DC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 err="1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지회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2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회 정기 모임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사업목적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lvl="0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8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월에 개최될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예산 충청남도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KOWINNER Conference 2022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일정 공고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11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월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5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일 에 개최될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미동부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지역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컨벤센에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대한 계획 진행 단계 발표 </a:t>
            </a:r>
            <a:endParaRPr lang="en-US" altLang="ko-KR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722312" lvl="0" indent="-146050">
              <a:buSzPts val="1600"/>
            </a:pP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의사 소통의 기술에 관한 의견 나눔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사업추진기간: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.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5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~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6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월(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1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개월)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5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계획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 → </a:t>
            </a:r>
            <a:r>
              <a:rPr lang="en-US" alt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6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월(</a:t>
            </a:r>
            <a:r>
              <a:rPr lang="ko-KR" altLang="en-US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집행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)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2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698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▶ 개요</a:t>
            </a: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일 시: 202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년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6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월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4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일 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marR="0" lvl="0" indent="-146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lvl="0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장 소: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한강 한국식당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</a:p>
          <a:p>
            <a:pPr marL="722313" lvl="0" indent="-146050">
              <a:buSzPts val="1600"/>
            </a:pPr>
            <a:endParaRPr lang="en-US" b="1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722313" lvl="0" indent="-146050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• 참석인원: </a:t>
            </a:r>
            <a:r>
              <a:rPr lang="en-US" alt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22</a:t>
            </a: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명</a:t>
            </a:r>
            <a:endParaRPr lang="en-US" altLang="ko-KR"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722313" lvl="0" indent="-146050">
              <a:buSzPts val="1600"/>
            </a:pPr>
            <a:endParaRPr b="1" i="0" u="none" strike="noStrike" cap="none" dirty="0">
              <a:solidFill>
                <a:schemeClr val="dk1"/>
              </a:solidFill>
              <a:latin typeface="Mongolian Baiti" panose="03000500000000000000" pitchFamily="66" charset="0"/>
              <a:ea typeface="Malgun Gothic"/>
              <a:cs typeface="Mongolian Baiti" panose="03000500000000000000" pitchFamily="66" charset="0"/>
              <a:sym typeface="Malgun Gothic"/>
            </a:endParaRPr>
          </a:p>
          <a:p>
            <a:pPr marL="269999" lvl="0" indent="-146048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▶ 주요내용 :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8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월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24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일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-26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일에 개최될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2002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년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KOWINNNER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컨퍼런스 일정 공고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참가 신청자 선별 과정 안내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현재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5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명의 신청자가 있으며 최종 참가가 명단은 추후 발표 계획</a:t>
            </a:r>
            <a:r>
              <a:rPr lang="en-US" altLang="ko-KR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,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정영애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여성가족부 장관과의 간담회 보고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: KOWIN DC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지회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회원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2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명이 지난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3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월 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14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일에 뉴욕을 방문해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주유엔대한민국대표부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2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층 대회의실에서 열린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정영애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여성가족부 장관과의 간담회에 참석했음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정 장관은 앞으로의 여가부의 행방과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KOWIN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미국 동부  지역 </a:t>
            </a:r>
            <a:r>
              <a:rPr lang="ko-KR" altLang="en-US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리더쉽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컨퍼런스 지원 관련에 대한 입장을 설명했음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</a:p>
          <a:p>
            <a:pPr marL="269999" lvl="0" indent="-146048">
              <a:buSzPts val="1600"/>
            </a:pPr>
            <a:endParaRPr b="1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  <a:p>
            <a:pPr marL="270000" lvl="0" indent="-146049">
              <a:buSzPts val="1600"/>
            </a:pPr>
            <a:r>
              <a:rPr lang="ko-KR" b="1" i="0" u="none" strike="noStrike" cap="none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 ▶ 주요성과 :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전 미 육군 정신과 의사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Esther Kim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박사를 모셔 행동치료에 관련된 사례와 경험담을 들으며 공격적인 대화 방법과 적극적인 대화 방법의 차이에 대해 설명을 들었음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 </a:t>
            </a:r>
            <a:r>
              <a:rPr lang="ko-KR" alt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회원들과 질의 응답 시간을 가지며 효과적인 의사 소통의 기술에 관한 의견 나눔</a:t>
            </a:r>
            <a:r>
              <a:rPr lang="en-US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.</a:t>
            </a:r>
            <a:r>
              <a:rPr lang="ko-KR" b="1" dirty="0">
                <a:solidFill>
                  <a:schemeClr val="dk1"/>
                </a:solidFill>
                <a:latin typeface="Mongolian Baiti" panose="03000500000000000000" pitchFamily="66" charset="0"/>
                <a:ea typeface="Malgun Gothic"/>
                <a:cs typeface="Mongolian Baiti" panose="03000500000000000000" pitchFamily="66" charset="0"/>
                <a:sym typeface="Malgun Gothic"/>
              </a:rPr>
              <a:t> </a:t>
            </a:r>
            <a:endParaRPr b="1" i="0" u="none" strike="noStrike" cap="none" dirty="0">
              <a:solidFill>
                <a:srgbClr val="000000"/>
              </a:solidFill>
              <a:latin typeface="Mongolian Baiti" panose="03000500000000000000" pitchFamily="66" charset="0"/>
              <a:cs typeface="Mongolian Baiti" panose="03000500000000000000" pitchFamily="66" charset="0"/>
              <a:sym typeface="Arial"/>
            </a:endParaRPr>
          </a:p>
        </p:txBody>
      </p:sp>
      <p:pic>
        <p:nvPicPr>
          <p:cNvPr id="168" name="Google Shape;168;p5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620206"/>
            <a:ext cx="1152844" cy="60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5"/>
          <p:cNvCxnSpPr/>
          <p:nvPr/>
        </p:nvCxnSpPr>
        <p:spPr>
          <a:xfrm>
            <a:off x="0" y="1270535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8104" y="-161760"/>
            <a:ext cx="9332104" cy="7454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 txBox="1"/>
          <p:nvPr/>
        </p:nvSpPr>
        <p:spPr>
          <a:xfrm>
            <a:off x="89209" y="-161760"/>
            <a:ext cx="599369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하반기~ 202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r>
              <a:rPr lang="ko-KR" sz="1800" b="1" i="0" u="none" strike="noStrike" cap="none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년 상반기 활동</a:t>
            </a:r>
            <a:r>
              <a:rPr lang="ko-KR" sz="1800" b="1" dirty="0">
                <a:solidFill>
                  <a:srgbClr val="FCFCFD"/>
                </a:solidFill>
                <a:latin typeface="Malgun Gothic"/>
                <a:ea typeface="Malgun Gothic"/>
                <a:cs typeface="Malgun Gothic"/>
                <a:sym typeface="Malgun Gothic"/>
              </a:rPr>
              <a:t> 관련 자료</a:t>
            </a:r>
            <a:endParaRPr sz="1800" b="1" i="0" u="none" strike="noStrike" cap="none" dirty="0">
              <a:solidFill>
                <a:srgbClr val="FCFCFD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86" name="Google Shape;186;p7" descr="미국의 국기 - 위키백과, 우리 모두의 백과사전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10" y="543910"/>
            <a:ext cx="998612" cy="64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 txBox="1"/>
          <p:nvPr/>
        </p:nvSpPr>
        <p:spPr>
          <a:xfrm>
            <a:off x="2339750" y="746180"/>
            <a:ext cx="20315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ko-KR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sz="1800" b="1" dirty="0">
                <a:solidFill>
                  <a:srgbClr val="0000FF"/>
                </a:solidFill>
              </a:rPr>
              <a:t>워싱턴 </a:t>
            </a:r>
            <a:r>
              <a:rPr lang="ko-KR" altLang="en-US" sz="1800" b="1" dirty="0" err="1">
                <a:solidFill>
                  <a:srgbClr val="0000FF"/>
                </a:solidFill>
              </a:rPr>
              <a:t>디씨</a:t>
            </a:r>
            <a:r>
              <a:rPr lang="ko-KR" altLang="en-US" sz="1800" b="1" dirty="0">
                <a:solidFill>
                  <a:srgbClr val="0000FF"/>
                </a:solidFill>
              </a:rPr>
              <a:t> </a:t>
            </a:r>
            <a:r>
              <a:rPr lang="ko-KR" altLang="en-US" sz="1800" b="1" dirty="0" err="1">
                <a:solidFill>
                  <a:srgbClr val="0000FF"/>
                </a:solidFill>
              </a:rPr>
              <a:t>지회</a:t>
            </a:r>
            <a:endParaRPr lang="ko-KR" altLang="en-US" sz="1800" b="1" dirty="0"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 txBox="1"/>
          <p:nvPr/>
        </p:nvSpPr>
        <p:spPr>
          <a:xfrm>
            <a:off x="5181600" y="1798195"/>
            <a:ext cx="346841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900"/>
            </a:pPr>
            <a:r>
              <a:rPr lang="ko-KR" altLang="en-US" sz="2000" b="1" dirty="0">
                <a:solidFill>
                  <a:schemeClr val="tx1"/>
                </a:solidFill>
              </a:rPr>
              <a:t>        워싱턴 </a:t>
            </a:r>
            <a:r>
              <a:rPr lang="ko-KR" altLang="en-US" sz="2000" b="1" dirty="0" err="1">
                <a:solidFill>
                  <a:schemeClr val="tx1"/>
                </a:solidFill>
              </a:rPr>
              <a:t>디씨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b="1" dirty="0" err="1">
                <a:solidFill>
                  <a:schemeClr val="tx1"/>
                </a:solidFill>
              </a:rPr>
              <a:t>지회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lvl="0">
              <a:buSzPts val="1900"/>
            </a:pPr>
            <a:r>
              <a:rPr lang="ko-KR" altLang="en-US" sz="2000" b="1" dirty="0">
                <a:solidFill>
                  <a:schemeClr val="tx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새 임원진 </a:t>
            </a:r>
            <a:r>
              <a:rPr lang="en-US" altLang="ko-KR" sz="2000" b="1" dirty="0">
                <a:solidFill>
                  <a:schemeClr val="tx1"/>
                </a:solidFill>
                <a:latin typeface="Malgun Gothic"/>
                <a:ea typeface="Malgun Gothic"/>
                <a:cs typeface="Malgun Gothic"/>
                <a:sym typeface="Malgun Gothic"/>
              </a:rPr>
              <a:t>2021-2023</a:t>
            </a:r>
            <a:endParaRPr sz="1900" b="1" i="0" u="none" strike="noStrike" cap="none" dirty="0">
              <a:solidFill>
                <a:schemeClr val="tx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7CFA66-DA35-ECA8-47F8-2FC1B3CA6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053" y="1204464"/>
            <a:ext cx="4772237" cy="6246815"/>
          </a:xfrm>
          <a:prstGeom prst="rect">
            <a:avLst/>
          </a:prstGeom>
        </p:spPr>
      </p:pic>
      <p:pic>
        <p:nvPicPr>
          <p:cNvPr id="5" name="Picture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598F7F5-E1B3-32B8-89E7-87FC7E9FE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628" y="2541071"/>
            <a:ext cx="4099034" cy="1630291"/>
          </a:xfrm>
          <a:prstGeom prst="rect">
            <a:avLst/>
          </a:prstGeom>
        </p:spPr>
      </p:pic>
      <p:pic>
        <p:nvPicPr>
          <p:cNvPr id="9" name="Picture 8" descr="A large white building with a domed roof and a flag on top&#10;&#10;Description automatically generated with low confidence">
            <a:extLst>
              <a:ext uri="{FF2B5EF4-FFF2-40B4-BE49-F238E27FC236}">
                <a16:creationId xmlns:a16="http://schemas.microsoft.com/office/drawing/2014/main" id="{EED44C4E-4F36-232D-893F-FE8466B89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628" y="4171362"/>
            <a:ext cx="4099033" cy="29255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1754</Words>
  <Application>Microsoft Macintosh PowerPoint</Application>
  <PresentationFormat>On-screen Show (4:3)</PresentationFormat>
  <Paragraphs>184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Mongolian Baiti</vt:lpstr>
      <vt:lpstr>Malgun Gothic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Mogef</dc:creator>
  <cp:lastModifiedBy>Anne Jelly</cp:lastModifiedBy>
  <cp:revision>54</cp:revision>
  <dcterms:created xsi:type="dcterms:W3CDTF">2019-07-01T07:45:14Z</dcterms:created>
  <dcterms:modified xsi:type="dcterms:W3CDTF">2022-06-20T13:17:38Z</dcterms:modified>
</cp:coreProperties>
</file>