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0"/>
  </p:notesMasterIdLst>
  <p:sldIdLst>
    <p:sldId id="257" r:id="rId2"/>
    <p:sldId id="261" r:id="rId3"/>
    <p:sldId id="269" r:id="rId4"/>
    <p:sldId id="258" r:id="rId5"/>
    <p:sldId id="270" r:id="rId6"/>
    <p:sldId id="271" r:id="rId7"/>
    <p:sldId id="272" r:id="rId8"/>
    <p:sldId id="259" r:id="rId9"/>
  </p:sldIdLst>
  <p:sldSz cx="9144000" cy="6858000" type="screen4x3"/>
  <p:notesSz cx="6807200" cy="99393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굴림" charset="0"/>
        <a:ea typeface="굴림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/>
    <p:restoredTop sz="94595"/>
  </p:normalViewPr>
  <p:slideViewPr>
    <p:cSldViewPr>
      <p:cViewPr>
        <p:scale>
          <a:sx n="90" d="100"/>
          <a:sy n="90" d="100"/>
        </p:scale>
        <p:origin x="2032" y="320"/>
      </p:cViewPr>
      <p:guideLst>
        <p:guide orient="horz" pos="2160"/>
        <p:guide pos="4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맑은 고딕" charset="0"/>
                <a:ea typeface="맑은 고딕" charset="0"/>
              </a:defRPr>
            </a:lvl1pPr>
          </a:lstStyle>
          <a:p>
            <a:fld id="{3A5684DF-D32F-8C42-A4BD-23E28D74B2C7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맑은 고딕" charset="0"/>
                <a:ea typeface="맑은 고딕" charset="0"/>
              </a:defRPr>
            </a:lvl1pPr>
          </a:lstStyle>
          <a:p>
            <a:fld id="{C872F8E8-0B4F-6F45-A84F-7916FEB8E3B9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9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맑은 고딕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ko-KR">
              <a:solidFill>
                <a:srgbClr val="FF0000"/>
              </a:solidFill>
            </a:endParaRPr>
          </a:p>
          <a:p>
            <a:pPr eaLnBrk="1" hangingPunct="1"/>
            <a:endParaRPr lang="en-US" altLang="ko-KR">
              <a:solidFill>
                <a:srgbClr val="FF0000"/>
              </a:solidFill>
            </a:endParaRPr>
          </a:p>
          <a:p>
            <a:endParaRPr lang="en-US" altLang="en-US">
              <a:ea typeface="맑은 고딕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fld id="{134B4C3F-64A9-F34C-88DC-663C5DB2912C}" type="slidenum">
              <a:rPr kumimoji="0" lang="ko-KR" altLang="en-US" sz="1200">
                <a:latin typeface="맑은 고딕" charset="0"/>
                <a:ea typeface="맑은 고딕" charset="0"/>
              </a:rPr>
              <a:pPr eaLnBrk="1" hangingPunct="1"/>
              <a:t>2</a:t>
            </a:fld>
            <a:endParaRPr kumimoji="0" lang="ko-KR" altLang="en-US" sz="1200">
              <a:latin typeface="맑은 고딕" charset="0"/>
              <a:ea typeface="맑은 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ea typeface="맑은 고딕" charset="0"/>
              </a:rPr>
              <a:t>KOWIN DC Plans for the Upcoming Year </a:t>
            </a:r>
          </a:p>
          <a:p>
            <a:r>
              <a:rPr lang="en-US" altLang="en-US">
                <a:ea typeface="맑은 고딕" charset="0"/>
              </a:rPr>
              <a:t>Mentoring seminar in which mentors and mentees learn from each other (provided we get the grant we recently applied for)</a:t>
            </a:r>
          </a:p>
          <a:p>
            <a:r>
              <a:rPr lang="en-US" altLang="en-US">
                <a:ea typeface="맑은 고딕" charset="0"/>
              </a:rPr>
              <a:t>Four regular meetings, each with an invited speaker</a:t>
            </a:r>
          </a:p>
          <a:p>
            <a:r>
              <a:rPr lang="en-US" altLang="en-US">
                <a:ea typeface="맑은 고딕" charset="0"/>
              </a:rPr>
              <a:t>Retreat (perhaps no longer in the winter but more likely in spring or early summer)</a:t>
            </a:r>
          </a:p>
          <a:p>
            <a:r>
              <a:rPr lang="en-US" altLang="en-US">
                <a:ea typeface="맑은 고딕" charset="0"/>
              </a:rPr>
              <a:t>We might have some kind of fund-raising event.</a:t>
            </a:r>
          </a:p>
          <a:p>
            <a:endParaRPr lang="en-US" altLang="en-US">
              <a:ea typeface="맑은 고딕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fld id="{E4A50A1E-3B36-FC43-8FB7-0518A6DDFB90}" type="slidenum">
              <a:rPr kumimoji="0" lang="ko-KR" altLang="en-US" sz="1200">
                <a:latin typeface="맑은 고딕" charset="0"/>
                <a:ea typeface="맑은 고딕" charset="0"/>
              </a:rPr>
              <a:pPr eaLnBrk="1" hangingPunct="1"/>
              <a:t>8</a:t>
            </a:fld>
            <a:endParaRPr kumimoji="0" lang="ko-KR" altLang="en-US" sz="1200">
              <a:latin typeface="맑은 고딕" charset="0"/>
              <a:ea typeface="맑은 고딕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B0F5A8FC-4E5C-0D43-AF19-133CFC7F997E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99CDB097-48B8-674D-B894-6C3CBB89B3F6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A51C6190-11BB-864B-8CB3-3F86BD91A917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19895276-77C1-5C47-821B-E3B481AE5CE9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4B52A5BB-6946-1D45-B7B9-A62A2B9CB479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8577329E-12C7-FD46-959D-3D59700AF91D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9DA0986A-1A68-6147-818C-2C3B9171AFCA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06FF7A66-8241-E641-A774-D29B472053FD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2278B726-AC93-1C4D-B030-14B32B8D0AEC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E11883C5-AB6A-B848-BFB3-B9FD338C1E56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D3EB32A0-F6B7-CA49-B3FF-DDF6E699A3B8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C037CC6F-11A2-D242-80C3-4B53C8B5BBE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E43255C4-8385-074D-B533-748E0A3546F7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A6E05702-EF49-1A43-9DE9-3BBC6C18CD40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바닥글 개체 틀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4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9747D5A3-D89A-D04B-9A19-9A3C227E8B8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3940868F-232A-6546-88A2-546F0F3A7AA7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F3096A7D-CEBC-6E4A-83AD-66802F79C67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74AA9521-15B3-874E-B0E6-3E2AE98DB1DF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44BD6D48-71CC-AA4A-A3DC-CE087708B06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B3996D8E-E607-D846-BB71-BDDB5DA553E9}" type="datetimeFigureOut">
              <a:rPr lang="ko-KR" altLang="en-US"/>
              <a:pPr/>
              <a:t>2016. 3. 26.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>
                <a:latin typeface="맑은 고딕" charset="0"/>
                <a:ea typeface="맑은 고딕" charset="0"/>
              </a:defRPr>
            </a:lvl1pPr>
          </a:lstStyle>
          <a:p>
            <a:fld id="{C8598A3F-9C14-2140-95A0-7A0DFD6EE6D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D:\KOWIN\0704\시안_메인시안초청장시안\kowin0703_시안\kowin0703_시안1-01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6"/>
          <a:stretch>
            <a:fillRect/>
          </a:stretch>
        </p:blipFill>
        <p:spPr bwMode="auto">
          <a:xfrm>
            <a:off x="0" y="0"/>
            <a:ext cx="914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맑은 고딕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  <a:cs typeface="맑은 고딕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맑은 고딕" charset="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맑은 고딕" charset="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맑은 고딕" charset="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맑은 고딕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1893888" y="836613"/>
            <a:ext cx="290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800" b="1">
                <a:latin typeface="맑은 고딕" charset="0"/>
                <a:ea typeface="맑은 고딕" charset="0"/>
              </a:rPr>
              <a:t>United States of America</a:t>
            </a:r>
            <a:endParaRPr kumimoji="0" lang="ko-KR" altLang="en-US" sz="1800" b="1">
              <a:latin typeface="맑은 고딕" charset="0"/>
              <a:ea typeface="맑은 고딕" charset="0"/>
            </a:endParaRP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00013" y="812800"/>
            <a:ext cx="9064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algn="ctr" eaLnBrk="1" hangingPunct="1"/>
            <a:r>
              <a:rPr kumimoji="0" lang="ko-KR" altLang="en-US" sz="1000">
                <a:solidFill>
                  <a:srgbClr val="FF0000"/>
                </a:solidFill>
                <a:latin typeface="맑은 고딕" charset="0"/>
                <a:ea typeface="맑은 고딕" charset="0"/>
              </a:rPr>
              <a:t>해당국기</a:t>
            </a:r>
            <a:endParaRPr kumimoji="0" lang="en-US" altLang="ko-KR" sz="1000">
              <a:solidFill>
                <a:srgbClr val="FF0000"/>
              </a:solidFill>
              <a:latin typeface="맑은 고딕" charset="0"/>
              <a:ea typeface="맑은 고딕" charset="0"/>
            </a:endParaRPr>
          </a:p>
          <a:p>
            <a:pPr algn="ctr" eaLnBrk="1" hangingPunct="1"/>
            <a:r>
              <a:rPr kumimoji="0" lang="ko-KR" altLang="en-US" sz="1000">
                <a:solidFill>
                  <a:srgbClr val="FF0000"/>
                </a:solidFill>
                <a:latin typeface="맑은 고딕" charset="0"/>
                <a:ea typeface="맑은 고딕" charset="0"/>
              </a:rPr>
              <a:t>이미지 삽입</a:t>
            </a:r>
            <a:endParaRPr kumimoji="0" lang="en-US" altLang="ko-KR" sz="1000">
              <a:solidFill>
                <a:srgbClr val="FF0000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264527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지역담당관 활동보고서</a:t>
            </a:r>
          </a:p>
        </p:txBody>
      </p:sp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395288" y="1700213"/>
            <a:ext cx="171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6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기 담당관 </a:t>
            </a:r>
          </a:p>
        </p:txBody>
      </p:sp>
      <p:sp>
        <p:nvSpPr>
          <p:cNvPr id="14343" name="직사각형 9"/>
          <p:cNvSpPr>
            <a:spLocks noChangeArrowheads="1"/>
          </p:cNvSpPr>
          <p:nvPr/>
        </p:nvSpPr>
        <p:spPr bwMode="auto">
          <a:xfrm>
            <a:off x="1408113" y="2514600"/>
            <a:ext cx="1857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algn="ctr" eaLnBrk="1" hangingPunct="1"/>
            <a:endParaRPr kumimoji="0" lang="ko-KR" altLang="en-US" sz="1000">
              <a:latin typeface="맑은 고딕" charset="0"/>
              <a:ea typeface="맑은 고딕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84213" y="2276475"/>
            <a:ext cx="1260475" cy="12604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684213" y="2565400"/>
            <a:ext cx="12239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algn="ctr" eaLnBrk="1" hangingPunct="1"/>
            <a:r>
              <a:rPr kumimoji="0" lang="ko-KR" altLang="en-US" sz="1000">
                <a:latin typeface="맑은 고딕" charset="0"/>
                <a:ea typeface="맑은 고딕" charset="0"/>
              </a:rPr>
              <a:t>지역담당관 </a:t>
            </a:r>
            <a:endParaRPr kumimoji="0" lang="en-US" altLang="ko-KR" sz="1000">
              <a:latin typeface="맑은 고딕" charset="0"/>
              <a:ea typeface="맑은 고딕" charset="0"/>
            </a:endParaRPr>
          </a:p>
          <a:p>
            <a:pPr algn="ctr" eaLnBrk="1" hangingPunct="1"/>
            <a:r>
              <a:rPr kumimoji="0" lang="ko-KR" altLang="en-US" sz="1000">
                <a:latin typeface="맑은 고딕" charset="0"/>
                <a:ea typeface="맑은 고딕" charset="0"/>
              </a:rPr>
              <a:t>사진 삽입</a:t>
            </a:r>
            <a:endParaRPr kumimoji="0" lang="en-US" altLang="ko-KR" sz="1000">
              <a:latin typeface="맑은 고딕" charset="0"/>
              <a:ea typeface="맑은 고딕" charset="0"/>
            </a:endParaRPr>
          </a:p>
        </p:txBody>
      </p:sp>
      <p:sp>
        <p:nvSpPr>
          <p:cNvPr id="14346" name="TextBox 12"/>
          <p:cNvSpPr txBox="1">
            <a:spLocks noChangeArrowheads="1"/>
          </p:cNvSpPr>
          <p:nvPr/>
        </p:nvSpPr>
        <p:spPr bwMode="auto">
          <a:xfrm>
            <a:off x="2051050" y="2905125"/>
            <a:ext cx="2365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400" b="1">
                <a:latin typeface="맑은 고딕" charset="0"/>
                <a:ea typeface="맑은 고딕" charset="0"/>
              </a:rPr>
              <a:t>김영기 워싱턴 띠시 지역담당관</a:t>
            </a:r>
          </a:p>
        </p:txBody>
      </p:sp>
      <p:sp>
        <p:nvSpPr>
          <p:cNvPr id="14347" name="TextBox 13"/>
          <p:cNvSpPr txBox="1">
            <a:spLocks noChangeArrowheads="1"/>
          </p:cNvSpPr>
          <p:nvPr/>
        </p:nvSpPr>
        <p:spPr bwMode="auto">
          <a:xfrm>
            <a:off x="2051050" y="3265488"/>
            <a:ext cx="3898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400" b="1">
                <a:latin typeface="맑은 고딕" charset="0"/>
                <a:ea typeface="맑은 고딕" charset="0"/>
              </a:rPr>
              <a:t>Professor at George Washington University</a:t>
            </a:r>
            <a:endParaRPr kumimoji="0" lang="ko-KR" altLang="en-US" sz="1400" b="1">
              <a:latin typeface="맑은 고딕" charset="0"/>
              <a:ea typeface="맑은 고딕" charset="0"/>
            </a:endParaRPr>
          </a:p>
        </p:txBody>
      </p:sp>
      <p:pic>
        <p:nvPicPr>
          <p:cNvPr id="143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1"/>
          <p:cNvSpPr txBox="1">
            <a:spLocks noChangeArrowheads="1"/>
          </p:cNvSpPr>
          <p:nvPr/>
        </p:nvSpPr>
        <p:spPr bwMode="auto">
          <a:xfrm>
            <a:off x="1022350" y="3379788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4350" name="TextBox 3"/>
          <p:cNvSpPr txBox="1">
            <a:spLocks noChangeArrowheads="1"/>
          </p:cNvSpPr>
          <p:nvPr/>
        </p:nvSpPr>
        <p:spPr bwMode="auto">
          <a:xfrm>
            <a:off x="1366838" y="31210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4351" name="TextBox 4"/>
          <p:cNvSpPr txBox="1">
            <a:spLocks noChangeArrowheads="1"/>
          </p:cNvSpPr>
          <p:nvPr/>
        </p:nvSpPr>
        <p:spPr bwMode="auto">
          <a:xfrm>
            <a:off x="763588" y="3411538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4352" name="TextBox 5"/>
          <p:cNvSpPr txBox="1">
            <a:spLocks noChangeArrowheads="1"/>
          </p:cNvSpPr>
          <p:nvPr/>
        </p:nvSpPr>
        <p:spPr bwMode="auto">
          <a:xfrm>
            <a:off x="806450" y="3035300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4353" name="Picture 17" descr="YK_GWP&amp;P_20150327_IMG_39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2276475"/>
            <a:ext cx="132397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93663" y="746125"/>
            <a:ext cx="9064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algn="ctr" eaLnBrk="1" hangingPunct="1"/>
            <a:r>
              <a:rPr kumimoji="0" lang="ko-KR" altLang="en-US" sz="1000">
                <a:solidFill>
                  <a:srgbClr val="FF0000"/>
                </a:solidFill>
                <a:latin typeface="맑은 고딕" charset="0"/>
                <a:ea typeface="맑은 고딕" charset="0"/>
              </a:rPr>
              <a:t>해당국기</a:t>
            </a:r>
            <a:endParaRPr kumimoji="0" lang="en-US" altLang="ko-KR" sz="1000">
              <a:solidFill>
                <a:srgbClr val="FF0000"/>
              </a:solidFill>
              <a:latin typeface="맑은 고딕" charset="0"/>
              <a:ea typeface="맑은 고딕" charset="0"/>
            </a:endParaRPr>
          </a:p>
          <a:p>
            <a:pPr algn="ctr" eaLnBrk="1" hangingPunct="1"/>
            <a:r>
              <a:rPr kumimoji="0" lang="ko-KR" altLang="en-US" sz="1000">
                <a:solidFill>
                  <a:srgbClr val="FF0000"/>
                </a:solidFill>
                <a:latin typeface="맑은 고딕" charset="0"/>
                <a:ea typeface="맑은 고딕" charset="0"/>
              </a:rPr>
              <a:t>이미지 삽입</a:t>
            </a:r>
            <a:endParaRPr kumimoji="0" lang="en-US" altLang="ko-KR" sz="1000">
              <a:solidFill>
                <a:srgbClr val="FF0000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47612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2014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79388" y="1484313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하반기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- 2015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상반기 사업 추진실적</a:t>
            </a:r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547688" y="1943100"/>
            <a:ext cx="184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endParaRPr kumimoji="0" lang="ko-KR" altLang="en-US" sz="1100">
              <a:solidFill>
                <a:srgbClr val="FF0000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179388" y="1916113"/>
            <a:ext cx="87852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○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사업명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제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7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회 코윈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미 동부지역 리더쉽 세미나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사업목적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달라스</a:t>
            </a:r>
            <a:r>
              <a:rPr lang="ko-KR" altLang="en-US" sz="1800"/>
              <a:t> 지역 차세대 한인 여성들의 리더십 </a:t>
            </a:r>
            <a:r>
              <a:rPr lang="en-US" altLang="ko-KR" sz="1800"/>
              <a:t/>
            </a:r>
            <a:br>
              <a:rPr lang="en-US" altLang="ko-KR" sz="1800"/>
            </a:br>
            <a:r>
              <a:rPr lang="en-US" altLang="ko-KR" sz="1800"/>
              <a:t>                  </a:t>
            </a:r>
            <a:r>
              <a:rPr lang="ko-KR" altLang="en-US" sz="1800"/>
              <a:t>함양 및 직업 분야별 멘토링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사업추진기간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9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월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19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~ 21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주요내용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 </a:t>
            </a:r>
            <a:endParaRPr kumimoji="0" lang="en-US" altLang="ko-KR" sz="1800" b="1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ko-KR" sz="1800">
                <a:latin typeface="맑은 고딕" charset="0"/>
                <a:ea typeface="맑은 고딕" charset="0"/>
              </a:rPr>
              <a:t>1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부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lang="en-US" altLang="ko-KR" sz="1800"/>
              <a:t>'</a:t>
            </a:r>
            <a:r>
              <a:rPr lang="ko-KR" altLang="en-US" sz="1800"/>
              <a:t>성공의 의미와 리더로서의 역할</a:t>
            </a:r>
            <a:r>
              <a:rPr lang="en-US" altLang="ko-KR" sz="1800"/>
              <a:t>'</a:t>
            </a:r>
            <a:r>
              <a:rPr lang="ko-KR" altLang="en-US" sz="1800"/>
              <a:t>에 대해 함께 생각하고 토론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ko-KR" sz="1800">
                <a:latin typeface="맑은 고딕" charset="0"/>
                <a:ea typeface="맑은 고딕" charset="0"/>
              </a:rPr>
              <a:t>2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부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lang="en-US" altLang="ko-KR" sz="1800"/>
              <a:t>'</a:t>
            </a:r>
            <a:r>
              <a:rPr lang="ko-KR" altLang="en-US" sz="1800"/>
              <a:t>미래를 향한 항해</a:t>
            </a:r>
            <a:r>
              <a:rPr lang="en-US" altLang="ko-KR" sz="1800"/>
              <a:t>'</a:t>
            </a:r>
            <a:r>
              <a:rPr lang="ko-KR" altLang="en-US" sz="1800"/>
              <a:t>라는 주제로 여성 리더들의 자기계발과 독창적인 정신에 대한 강의 </a:t>
            </a:r>
            <a:endParaRPr lang="en-US" altLang="ko-KR" sz="1800"/>
          </a:p>
          <a:p>
            <a:pPr eaLnBrk="1" hangingPunct="1">
              <a:buFont typeface="Arial" charset="0"/>
              <a:buChar char="•"/>
            </a:pPr>
            <a:r>
              <a:rPr kumimoji="0" lang="ko-KR" altLang="ko-KR" sz="1800">
                <a:latin typeface="맑은 고딕" charset="0"/>
                <a:ea typeface="맑은 고딕" charset="0"/>
              </a:rPr>
              <a:t>3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부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lang="ko-KR" altLang="en-US" sz="1800"/>
              <a:t>라운드 테이블 멘토링 세션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주요성과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endParaRPr kumimoji="0"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715963" y="4221163"/>
            <a:ext cx="1841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endParaRPr kumimoji="0" lang="en-US" altLang="ko-KR" sz="1100">
              <a:solidFill>
                <a:srgbClr val="FF0000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15369" name="TextBox 3"/>
          <p:cNvSpPr txBox="1">
            <a:spLocks noChangeArrowheads="1"/>
          </p:cNvSpPr>
          <p:nvPr/>
        </p:nvSpPr>
        <p:spPr bwMode="auto">
          <a:xfrm>
            <a:off x="1893888" y="836613"/>
            <a:ext cx="290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800" b="1">
                <a:latin typeface="맑은 고딕" charset="0"/>
                <a:ea typeface="맑은 고딕" charset="0"/>
              </a:rPr>
              <a:t>United States of America</a:t>
            </a:r>
            <a:endParaRPr kumimoji="0" lang="ko-KR" altLang="en-US" sz="1800" b="1">
              <a:latin typeface="맑은 고딕" charset="0"/>
              <a:ea typeface="맑은 고딕" charset="0"/>
            </a:endParaRPr>
          </a:p>
        </p:txBody>
      </p:sp>
      <p:sp>
        <p:nvSpPr>
          <p:cNvPr id="15370" name="TextBox 10"/>
          <p:cNvSpPr txBox="1">
            <a:spLocks noChangeArrowheads="1"/>
          </p:cNvSpPr>
          <p:nvPr/>
        </p:nvSpPr>
        <p:spPr bwMode="auto">
          <a:xfrm>
            <a:off x="715963" y="4724400"/>
            <a:ext cx="68087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100">
                <a:solidFill>
                  <a:srgbClr val="FF0000"/>
                </a:solidFill>
                <a:latin typeface="맑은 고딕" charset="0"/>
                <a:ea typeface="맑은 고딕" charset="0"/>
              </a:rPr>
              <a:t> </a:t>
            </a:r>
          </a:p>
        </p:txBody>
      </p:sp>
      <p:pic>
        <p:nvPicPr>
          <p:cNvPr id="1537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TextBox 9"/>
          <p:cNvSpPr txBox="1">
            <a:spLocks noChangeArrowheads="1"/>
          </p:cNvSpPr>
          <p:nvPr/>
        </p:nvSpPr>
        <p:spPr bwMode="auto">
          <a:xfrm>
            <a:off x="179388" y="4652963"/>
            <a:ext cx="90011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ko-KR" sz="1800">
                <a:latin typeface="Gulim" charset="0"/>
                <a:ea typeface="Gulim" charset="0"/>
              </a:rPr>
              <a:t>120 </a:t>
            </a:r>
            <a:r>
              <a:rPr lang="ko-KR" altLang="en-US" sz="1800">
                <a:latin typeface="Gulim" charset="0"/>
                <a:ea typeface="Gulim" charset="0"/>
              </a:rPr>
              <a:t>명의 한국계 전문직 여성들이 참석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코원</a:t>
            </a:r>
            <a:r>
              <a:rPr lang="en-US" altLang="ko-KR" sz="1800">
                <a:latin typeface="Gulim" charset="0"/>
                <a:ea typeface="Gulim" charset="0"/>
              </a:rPr>
              <a:t> </a:t>
            </a:r>
            <a:r>
              <a:rPr lang="ko-KR" altLang="en-US" sz="1800">
                <a:latin typeface="Gulim" charset="0"/>
                <a:ea typeface="Gulim" charset="0"/>
              </a:rPr>
              <a:t>시카고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뉴욕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워싱턴 및 아틀란타 지회 멤버 </a:t>
            </a:r>
            <a:r>
              <a:rPr lang="en-US" altLang="ko-KR" sz="1800">
                <a:latin typeface="Gulim" charset="0"/>
                <a:ea typeface="Gulim" charset="0"/>
              </a:rPr>
              <a:t>19 </a:t>
            </a:r>
            <a:r>
              <a:rPr lang="ko-KR" altLang="en-US" sz="1800">
                <a:latin typeface="Gulim" charset="0"/>
                <a:ea typeface="Gulim" charset="0"/>
              </a:rPr>
              <a:t>명이 참가 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남명호 코윈 미동부 지역 담당관은 코원 워싱턴 지회를 대표하여 참가해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축사및 </a:t>
            </a:r>
            <a:r>
              <a:rPr lang="en-US" altLang="ko-KR" sz="1800">
                <a:latin typeface="Gulim" charset="0"/>
                <a:ea typeface="Gulim" charset="0"/>
              </a:rPr>
              <a:t>'</a:t>
            </a:r>
            <a:r>
              <a:rPr lang="ko-KR" altLang="en-US" sz="1800">
                <a:latin typeface="Gulim" charset="0"/>
                <a:ea typeface="Gulim" charset="0"/>
              </a:rPr>
              <a:t>의학</a:t>
            </a:r>
            <a:r>
              <a:rPr lang="en-US" altLang="ko-KR" sz="1800">
                <a:latin typeface="Gulim" charset="0"/>
                <a:ea typeface="Gulim" charset="0"/>
              </a:rPr>
              <a:t>'</a:t>
            </a:r>
            <a:r>
              <a:rPr lang="ko-KR" altLang="en-US" sz="1800">
                <a:latin typeface="Gulim" charset="0"/>
                <a:ea typeface="Gulim" charset="0"/>
              </a:rPr>
              <a:t>분야 멘토링을 담당 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라운드 테이블 멘토링 세션으로 예술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비즈니스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교육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금융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정치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행정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법률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의학 및 과학의 </a:t>
            </a:r>
            <a:r>
              <a:rPr lang="en-US" altLang="ko-KR" sz="1800">
                <a:latin typeface="Gulim" charset="0"/>
                <a:ea typeface="Gulim" charset="0"/>
              </a:rPr>
              <a:t>8 </a:t>
            </a:r>
            <a:r>
              <a:rPr lang="ko-KR" altLang="en-US" sz="1800">
                <a:latin typeface="Gulim" charset="0"/>
                <a:ea typeface="Gulim" charset="0"/>
              </a:rPr>
              <a:t>개 분야로 나누어 멘토링과 네트워킹 시간</a:t>
            </a:r>
            <a:endParaRPr lang="en-US" altLang="ko-KR" sz="1800">
              <a:latin typeface="Gulim" charset="0"/>
              <a:ea typeface="Gulim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309634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47612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2014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179388" y="1484313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하반기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- 2015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상반기 사업 추진실적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38100" y="1773238"/>
            <a:ext cx="47498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○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사업명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 </a:t>
            </a:r>
            <a:r>
              <a:rPr lang="ko-KR" altLang="en-US" sz="1800"/>
              <a:t>제 </a:t>
            </a:r>
            <a:r>
              <a:rPr lang="en-US" altLang="ko-KR" sz="1800"/>
              <a:t>2-3 </a:t>
            </a:r>
            <a:r>
              <a:rPr lang="ko-KR" altLang="en-US" sz="1800"/>
              <a:t>차 정기회의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사업목적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코윈 </a:t>
            </a:r>
            <a:r>
              <a:rPr lang="ko-KR" altLang="en-US" sz="1800"/>
              <a:t>워싱턴 지부 그룹 미팅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사업추진기간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7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월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2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7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주요내용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 </a:t>
            </a:r>
            <a:endParaRPr kumimoji="0" lang="en-US" altLang="ko-KR" sz="1800" b="1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en-US" sz="1800">
                <a:latin typeface="맑은 고딕" charset="0"/>
                <a:ea typeface="맑은 고딕" charset="0"/>
              </a:rPr>
              <a:t> 패션쇼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새 펠로우 환영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위원회 보고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미술 강연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en-US" altLang="ko-KR" sz="1800">
                <a:latin typeface="맑은 고딕" charset="0"/>
                <a:ea typeface="맑은 고딕" charset="0"/>
              </a:rPr>
              <a:t>-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주요성과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715963" y="4724400"/>
            <a:ext cx="68087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100">
                <a:solidFill>
                  <a:srgbClr val="FF0000"/>
                </a:solidFill>
                <a:latin typeface="맑은 고딕" charset="0"/>
                <a:ea typeface="맑은 고딕" charset="0"/>
              </a:rPr>
              <a:t> </a:t>
            </a:r>
          </a:p>
        </p:txBody>
      </p:sp>
      <p:pic>
        <p:nvPicPr>
          <p:cNvPr id="163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-180975" y="3500438"/>
            <a:ext cx="932497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맥클린에 위치한 마리나 김 코원 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회원의 자택에서 열림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코윈 워싱턴 회원과 뜻이 맞는 친구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등 </a:t>
            </a:r>
            <a:r>
              <a:rPr lang="en-US" altLang="ko-KR" sz="1800">
                <a:latin typeface="Gulim" charset="0"/>
                <a:ea typeface="Gulim" charset="0"/>
              </a:rPr>
              <a:t>30</a:t>
            </a:r>
            <a:r>
              <a:rPr lang="ko-KR" altLang="en-US" sz="1800">
                <a:latin typeface="Gulim" charset="0"/>
                <a:ea typeface="Gulim" charset="0"/>
              </a:rPr>
              <a:t>여명이 참석한 이번 회의는 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패션쇼로 시작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김영기 회장이 가을에 중국 난징대학에서 언어학 과정을 가르칠 것이라고 발표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지난 </a:t>
            </a:r>
            <a:r>
              <a:rPr lang="en-US" altLang="ko-KR" sz="1800">
                <a:latin typeface="Gulim" charset="0"/>
                <a:ea typeface="Gulim" charset="0"/>
              </a:rPr>
              <a:t>1 </a:t>
            </a:r>
            <a:r>
              <a:rPr lang="ko-KR" altLang="en-US" sz="1800">
                <a:latin typeface="Gulim" charset="0"/>
                <a:ea typeface="Gulim" charset="0"/>
              </a:rPr>
              <a:t>년간 펠로우로서 수고한 정강은 </a:t>
            </a:r>
            <a:r>
              <a:rPr lang="en-US" altLang="ko-KR" sz="1800">
                <a:latin typeface="Gulim" charset="0"/>
                <a:ea typeface="Gulim" charset="0"/>
              </a:rPr>
              <a:t>(</a:t>
            </a:r>
            <a:r>
              <a:rPr lang="en-US" altLang="ko-KR" sz="1500">
                <a:latin typeface="Gulim" charset="0"/>
                <a:ea typeface="Gulim" charset="0"/>
              </a:rPr>
              <a:t>Kang Eun Olson</a:t>
            </a:r>
            <a:r>
              <a:rPr lang="en-US" altLang="ko-KR" sz="1800">
                <a:latin typeface="Gulim" charset="0"/>
                <a:ea typeface="Gulim" charset="0"/>
              </a:rPr>
              <a:t>) </a:t>
            </a:r>
            <a:r>
              <a:rPr lang="ko-KR" altLang="en-US" sz="1800">
                <a:latin typeface="Gulim" charset="0"/>
                <a:ea typeface="Gulim" charset="0"/>
              </a:rPr>
              <a:t>씨에게 수료증을 수여하고 새 펠로우가 된 김인아 </a:t>
            </a:r>
            <a:r>
              <a:rPr lang="en-US" altLang="ko-KR" sz="1800">
                <a:latin typeface="Gulim" charset="0"/>
                <a:ea typeface="Gulim" charset="0"/>
              </a:rPr>
              <a:t>(</a:t>
            </a:r>
            <a:r>
              <a:rPr lang="en-US" altLang="ko-KR" sz="1500">
                <a:latin typeface="Gulim" charset="0"/>
                <a:ea typeface="Gulim" charset="0"/>
              </a:rPr>
              <a:t>Emily Kessel</a:t>
            </a:r>
            <a:r>
              <a:rPr lang="en-US" altLang="ko-KR" sz="1800">
                <a:latin typeface="Gulim" charset="0"/>
                <a:ea typeface="Gulim" charset="0"/>
              </a:rPr>
              <a:t>)</a:t>
            </a:r>
            <a:r>
              <a:rPr lang="ko-KR" altLang="en-US" sz="1800">
                <a:latin typeface="Gulim" charset="0"/>
                <a:ea typeface="Gulim" charset="0"/>
              </a:rPr>
              <a:t>씨를 환영 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지난 행사에 대한 위원회 보고와 </a:t>
            </a:r>
            <a:r>
              <a:rPr lang="en-US" altLang="ko-KR" sz="1800">
                <a:latin typeface="Gulim" charset="0"/>
                <a:ea typeface="Gulim" charset="0"/>
              </a:rPr>
              <a:t>2014-2015 </a:t>
            </a:r>
            <a:r>
              <a:rPr lang="ko-KR" altLang="en-US" sz="1800">
                <a:latin typeface="Gulim" charset="0"/>
                <a:ea typeface="Gulim" charset="0"/>
              </a:rPr>
              <a:t>년에 열릴 정기회의 및 행사에 대해 담당자들의 보고 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ko-KR" sz="1800">
                <a:latin typeface="Gulim" charset="0"/>
                <a:ea typeface="Gulim" charset="0"/>
              </a:rPr>
              <a:t>ArTrio Inc.</a:t>
            </a:r>
            <a:r>
              <a:rPr lang="ko-KR" altLang="en-US" sz="1800">
                <a:latin typeface="Gulim" charset="0"/>
                <a:ea typeface="Gulim" charset="0"/>
              </a:rPr>
              <a:t>의 디렉터이자 조지워싱턴 대학 강사인 이정실 회원이 강연하고 예술적으로 꾸며진 “모자 케이크”가 디저트로 나옴 </a:t>
            </a:r>
          </a:p>
          <a:p>
            <a:pPr eaLnBrk="1" hangingPunct="1">
              <a:buFont typeface="Arial" charset="0"/>
              <a:buChar char="•"/>
            </a:pPr>
            <a:endParaRPr lang="ko-KR" altLang="en-US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endParaRPr lang="ko-KR" altLang="en-US" sz="1800">
              <a:latin typeface="Gulim" charset="0"/>
              <a:ea typeface="Gulim" charset="0"/>
            </a:endParaRPr>
          </a:p>
        </p:txBody>
      </p:sp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420938"/>
            <a:ext cx="4254500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47612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2014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7412" name="TextBox 7"/>
          <p:cNvSpPr txBox="1">
            <a:spLocks noChangeArrowheads="1"/>
          </p:cNvSpPr>
          <p:nvPr/>
        </p:nvSpPr>
        <p:spPr bwMode="auto">
          <a:xfrm>
            <a:off x="179388" y="1484313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하반기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- 2015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상반기 사업 추진실적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419100" y="1773238"/>
            <a:ext cx="84740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○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사업명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제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차 정기회의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사업목적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코윈 </a:t>
            </a:r>
            <a:r>
              <a:rPr lang="ko-KR" altLang="en-US" sz="1800"/>
              <a:t>워싱턴 지부 그룹 미팅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사업추진기간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1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1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월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16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주요내용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en-US" sz="1800">
                <a:latin typeface="맑은 고딕" charset="0"/>
                <a:ea typeface="맑은 고딕" charset="0"/>
              </a:rPr>
              <a:t>환영 인사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코원컨벤션 보고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미술 발표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리더십 세미나 보고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코원 워싱턴 화원의 집필한 기사를 소개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주요성과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</a:p>
        </p:txBody>
      </p: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715963" y="4724400"/>
            <a:ext cx="68087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100">
                <a:solidFill>
                  <a:srgbClr val="FF0000"/>
                </a:solidFill>
                <a:latin typeface="맑은 고딕" charset="0"/>
                <a:ea typeface="맑은 고딕" charset="0"/>
              </a:rPr>
              <a:t> 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142875" y="3724275"/>
            <a:ext cx="90011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버지니아 주 비엔나에 있는 우래옥 식당에서 열림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코윈 워싱턴 지부 신수경 부회장이 코원 회원</a:t>
            </a:r>
            <a:r>
              <a:rPr lang="en-US" altLang="ja-JP" sz="1800">
                <a:latin typeface="Gulim" charset="0"/>
                <a:ea typeface="Gulim" charset="0"/>
              </a:rPr>
              <a:t>18 </a:t>
            </a:r>
            <a:r>
              <a:rPr lang="ko-KR" altLang="en-US" sz="1800">
                <a:latin typeface="Gulim" charset="0"/>
                <a:ea typeface="Gulim" charset="0"/>
              </a:rPr>
              <a:t>명을 환영하고 경상북도 구미에서 열린 제</a:t>
            </a:r>
            <a:r>
              <a:rPr lang="en-US" altLang="ja-JP" sz="1800">
                <a:latin typeface="Gulim" charset="0"/>
                <a:ea typeface="Gulim" charset="0"/>
              </a:rPr>
              <a:t> 14</a:t>
            </a:r>
            <a:r>
              <a:rPr lang="ko-KR" altLang="en-US" sz="1800">
                <a:latin typeface="Gulim" charset="0"/>
                <a:ea typeface="Gulim" charset="0"/>
              </a:rPr>
              <a:t>회</a:t>
            </a:r>
            <a:r>
              <a:rPr lang="en-US" altLang="ja-JP" sz="1800">
                <a:latin typeface="Gulim" charset="0"/>
                <a:ea typeface="Gulim" charset="0"/>
              </a:rPr>
              <a:t> </a:t>
            </a:r>
            <a:r>
              <a:rPr lang="ko-KR" altLang="en-US" sz="1800">
                <a:latin typeface="Gulim" charset="0"/>
                <a:ea typeface="Gulim" charset="0"/>
              </a:rPr>
              <a:t>코윈컨벤션에 대해 보고</a:t>
            </a:r>
            <a:r>
              <a:rPr lang="en-US" altLang="ja-JP" sz="1800">
                <a:latin typeface="Gulim" charset="0"/>
                <a:ea typeface="Gulim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프리어 새클러 박물관에서 문화 홍보 코디네이터 키티 헤플린 및 다른 직원과 함께 협력적인 박물관 업무에 대해 발표 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댈러스에 있는 텍사스 대학교에서 </a:t>
            </a:r>
            <a:r>
              <a:rPr lang="en-US" altLang="en-US" sz="1800">
                <a:latin typeface="Gulim" charset="0"/>
                <a:ea typeface="Gulim" charset="0"/>
              </a:rPr>
              <a:t>“Rise to Shine”</a:t>
            </a:r>
            <a:r>
              <a:rPr lang="ko-KR" altLang="en-US" sz="1800">
                <a:latin typeface="Gulim" charset="0"/>
                <a:ea typeface="Gulim" charset="0"/>
              </a:rPr>
              <a:t>을 주제로 제</a:t>
            </a:r>
            <a:r>
              <a:rPr lang="en-US" altLang="ja-JP" sz="1800">
                <a:latin typeface="Gulim" charset="0"/>
                <a:ea typeface="Gulim" charset="0"/>
              </a:rPr>
              <a:t> 7 </a:t>
            </a:r>
            <a:r>
              <a:rPr lang="ko-KR" altLang="en-US" sz="1800">
                <a:latin typeface="Gulim" charset="0"/>
                <a:ea typeface="Gulim" charset="0"/>
              </a:rPr>
              <a:t>회 코윈 동부지역 리더십 세미나에 대해 보고</a:t>
            </a:r>
            <a:endParaRPr lang="en-US" altLang="ja-JP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800">
                <a:latin typeface="Gulim" charset="0"/>
                <a:ea typeface="Gulim" charset="0"/>
              </a:rPr>
              <a:t>Asia Policy Point</a:t>
            </a:r>
            <a:r>
              <a:rPr lang="ko-KR" altLang="en-US" sz="1800">
                <a:latin typeface="Gulim" charset="0"/>
                <a:ea typeface="Gulim" charset="0"/>
              </a:rPr>
              <a:t>의 이사이며 코원워싱턴 지부의</a:t>
            </a:r>
            <a:r>
              <a:rPr lang="en-US" altLang="ja-JP" sz="1800">
                <a:latin typeface="Gulim" charset="0"/>
                <a:ea typeface="Gulim" charset="0"/>
              </a:rPr>
              <a:t>2014</a:t>
            </a:r>
            <a:r>
              <a:rPr lang="ko-KR" altLang="en-US" sz="1800">
                <a:latin typeface="Gulim" charset="0"/>
                <a:ea typeface="Gulim" charset="0"/>
              </a:rPr>
              <a:t>년 제</a:t>
            </a:r>
            <a:r>
              <a:rPr lang="en-US" altLang="ja-JP" sz="1800">
                <a:latin typeface="Gulim" charset="0"/>
                <a:ea typeface="Gulim" charset="0"/>
              </a:rPr>
              <a:t>1</a:t>
            </a:r>
            <a:r>
              <a:rPr lang="ko-KR" altLang="en-US" sz="1800">
                <a:latin typeface="Gulim" charset="0"/>
                <a:ea typeface="Gulim" charset="0"/>
              </a:rPr>
              <a:t>회 정기회의에서 초청 연사로 발표한 적이 있는 </a:t>
            </a:r>
            <a:r>
              <a:rPr lang="en-US" altLang="ja-JP" sz="1800">
                <a:latin typeface="Gulim" charset="0"/>
                <a:ea typeface="Gulim" charset="0"/>
              </a:rPr>
              <a:t>Mindy L. Kotler</a:t>
            </a:r>
            <a:r>
              <a:rPr lang="ko-KR" altLang="en-US" sz="1800">
                <a:latin typeface="Gulim" charset="0"/>
                <a:ea typeface="Gulim" charset="0"/>
              </a:rPr>
              <a:t>가 집필한 </a:t>
            </a:r>
            <a:r>
              <a:rPr lang="en-US" altLang="en-US" sz="1800">
                <a:latin typeface="Gulim" charset="0"/>
                <a:ea typeface="Gulim" charset="0"/>
              </a:rPr>
              <a:t>“</a:t>
            </a:r>
            <a:r>
              <a:rPr lang="ko-KR" altLang="en-US" sz="1800">
                <a:latin typeface="Gulim" charset="0"/>
                <a:ea typeface="Gulim" charset="0"/>
              </a:rPr>
              <a:t>위안부 할머니 및 진실을 향한 일본의 전쟁</a:t>
            </a:r>
            <a:r>
              <a:rPr lang="en-US" altLang="en-US" sz="1800">
                <a:latin typeface="Gulim" charset="0"/>
                <a:ea typeface="Gulim" charset="0"/>
              </a:rPr>
              <a:t>”</a:t>
            </a:r>
            <a:r>
              <a:rPr lang="ko-KR" altLang="en-US" sz="1800">
                <a:latin typeface="Gulim" charset="0"/>
                <a:ea typeface="Gulim" charset="0"/>
              </a:rPr>
              <a:t>에 관한 뉴욕 타임스의 최근 기사를 소개</a:t>
            </a:r>
            <a:endParaRPr lang="en-US" altLang="ko-KR" sz="1800">
              <a:latin typeface="Gulim" charset="0"/>
              <a:ea typeface="Guli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47612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2014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179388" y="1484313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하반기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- 2015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상반기 사업 추진실적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323850" y="1984375"/>
            <a:ext cx="5376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○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사업명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 </a:t>
            </a:r>
            <a:r>
              <a:rPr lang="en-US" altLang="ja-JP" sz="1800" b="1"/>
              <a:t>2015</a:t>
            </a:r>
            <a:r>
              <a:rPr lang="ko-KR" altLang="en-US" sz="1800" b="1"/>
              <a:t>년 회원 연수회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사업목적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lang="ko-KR" altLang="en-US" sz="1800"/>
              <a:t>유용한 정보를 서로 나누며 이야기를      하고 또 웃고 즐긴 연수회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사업추진기간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2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월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27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~ 28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주요내용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 </a:t>
            </a:r>
            <a:endParaRPr kumimoji="0" lang="en-US" altLang="ko-KR" sz="1800" b="1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en-US" sz="1800">
                <a:latin typeface="맑은 고딕" charset="0"/>
                <a:ea typeface="맑은 고딕" charset="0"/>
              </a:rPr>
              <a:t>아침 산책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음식 준비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단쳔 소설 노의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코원너 컨벤션 설명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야외 스파를 즐김 및 한국 영화를 봄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주요성과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</a:p>
        </p:txBody>
      </p:sp>
      <p:pic>
        <p:nvPicPr>
          <p:cNvPr id="184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 descr="Macintosh HD:Users:emilykessel:Desktop:KOWIN:KOWIN 2015 Winter Retreat:exercis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620713"/>
            <a:ext cx="34559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2565400"/>
            <a:ext cx="243205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05313"/>
            <a:ext cx="3132137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-107950" y="4292600"/>
            <a:ext cx="611981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코원 워싱턴 지부의 회원</a:t>
            </a:r>
            <a:r>
              <a:rPr lang="en-US" altLang="ja-JP" sz="1800">
                <a:latin typeface="Gulim" charset="0"/>
                <a:ea typeface="Gulim" charset="0"/>
              </a:rPr>
              <a:t> 10</a:t>
            </a:r>
            <a:r>
              <a:rPr lang="ko-KR" altLang="en-US" sz="1800">
                <a:latin typeface="Gulim" charset="0"/>
                <a:ea typeface="Gulim" charset="0"/>
              </a:rPr>
              <a:t>명이 매릴랜드 주 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아나폴리스의 해안가 별장에서 열린</a:t>
            </a:r>
            <a:r>
              <a:rPr lang="en-US" altLang="ja-JP" sz="1800">
                <a:latin typeface="Gulim" charset="0"/>
                <a:ea typeface="Gulim" charset="0"/>
              </a:rPr>
              <a:t> 2015</a:t>
            </a:r>
            <a:r>
              <a:rPr lang="ko-KR" altLang="en-US" sz="1800">
                <a:latin typeface="Gulim" charset="0"/>
                <a:ea typeface="Gulim" charset="0"/>
              </a:rPr>
              <a:t>년 회원 수련회에 참가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아침 산책 및 손수 맛있는 음식을 준비하는 등 참가자들은 즐거운 시간을 보냄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코원 회원 박숙자 씨의 단편 소설 </a:t>
            </a:r>
            <a:r>
              <a:rPr lang="en-US" altLang="en-US" sz="1800">
                <a:latin typeface="Gulim" charset="0"/>
                <a:ea typeface="Gulim" charset="0"/>
              </a:rPr>
              <a:t>“</a:t>
            </a:r>
            <a:r>
              <a:rPr lang="ko-KR" altLang="en-US" sz="1800">
                <a:latin typeface="Gulim" charset="0"/>
                <a:ea typeface="Gulim" charset="0"/>
              </a:rPr>
              <a:t>참꽃</a:t>
            </a:r>
            <a:r>
              <a:rPr lang="en-US" altLang="en-US" sz="1800">
                <a:latin typeface="Gulim" charset="0"/>
                <a:ea typeface="Gulim" charset="0"/>
              </a:rPr>
              <a:t>”</a:t>
            </a:r>
            <a:r>
              <a:rPr lang="ko-KR" altLang="en-US" sz="1800">
                <a:latin typeface="Gulim" charset="0"/>
                <a:ea typeface="Gulim" charset="0"/>
              </a:rPr>
              <a:t>이 논의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코원 워싱턴에서 열린 코윈너 컨벤션에 대해 설명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자쿠지로 야외 스파를 즐기고 또 한국 영화를 봄</a:t>
            </a:r>
            <a:r>
              <a:rPr lang="en-US" altLang="ja-JP" sz="1800">
                <a:latin typeface="Gulim" charset="0"/>
                <a:ea typeface="Gulim" charset="0"/>
              </a:rPr>
              <a:t>  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endParaRPr lang="ko-KR" altLang="en-US" sz="1800">
              <a:latin typeface="Gulim" charset="0"/>
              <a:ea typeface="Gulim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47612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2014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179388" y="1484313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하반기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- 2015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상반기 사업 추진실적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34925" y="1844675"/>
            <a:ext cx="43576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○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사업명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 </a:t>
            </a:r>
            <a:r>
              <a:rPr lang="en-US" altLang="ja-JP" sz="1800" b="1"/>
              <a:t>2015</a:t>
            </a:r>
            <a:r>
              <a:rPr lang="ko-KR" altLang="en-US" sz="1800" b="1"/>
              <a:t>년 제</a:t>
            </a:r>
            <a:r>
              <a:rPr lang="en-US" altLang="ja-JP" sz="1800" b="1"/>
              <a:t> 1</a:t>
            </a:r>
            <a:r>
              <a:rPr lang="ko-KR" altLang="en-US" sz="1800" b="1"/>
              <a:t>차 정기회의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사업목적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코원 </a:t>
            </a:r>
            <a:r>
              <a:rPr lang="ko-KR" altLang="en-US" sz="1800"/>
              <a:t>워싱턴 지부 그룹 미팅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사업추진기간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3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월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11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주요내용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 </a:t>
            </a:r>
            <a:endParaRPr kumimoji="0" lang="en-US" altLang="ko-KR" sz="1800" b="1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en-US" sz="1800">
                <a:latin typeface="맑은 고딕" charset="0"/>
                <a:ea typeface="맑은 고딕" charset="0"/>
              </a:rPr>
              <a:t>김영기 회장이 화장으로써는  마지막 인사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/>
            </a:r>
            <a:br>
              <a:rPr kumimoji="0" lang="en-US" altLang="ko-KR" sz="1800">
                <a:latin typeface="맑은 고딕" charset="0"/>
                <a:ea typeface="맑은 고딕" charset="0"/>
              </a:rPr>
            </a:br>
            <a:r>
              <a:rPr kumimoji="0" lang="ko-KR" altLang="en-US" sz="1800">
                <a:latin typeface="맑은 고딕" charset="0"/>
                <a:ea typeface="맑은 고딕" charset="0"/>
              </a:rPr>
              <a:t>누스레터 설명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특별한 강연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주요성과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715963" y="4724400"/>
            <a:ext cx="68087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100">
                <a:solidFill>
                  <a:srgbClr val="FF0000"/>
                </a:solidFill>
                <a:latin typeface="맑은 고딕" charset="0"/>
                <a:ea typeface="맑은 고딕" charset="0"/>
              </a:rPr>
              <a:t> </a:t>
            </a:r>
          </a:p>
        </p:txBody>
      </p:sp>
      <p:pic>
        <p:nvPicPr>
          <p:cNvPr id="194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-252413" y="3789363"/>
            <a:ext cx="91455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매릴랜드 주 록빌에 있는 </a:t>
            </a:r>
            <a:r>
              <a:rPr lang="en-US" altLang="ja-JP" sz="1800">
                <a:latin typeface="Gulim" charset="0"/>
                <a:ea typeface="Gulim" charset="0"/>
              </a:rPr>
              <a:t>Far East</a:t>
            </a:r>
            <a:br>
              <a:rPr lang="en-US" altLang="ja-JP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식당에서</a:t>
            </a:r>
            <a:r>
              <a:rPr lang="en-US" altLang="ja-JP" sz="1800">
                <a:latin typeface="Gulim" charset="0"/>
                <a:ea typeface="Gulim" charset="0"/>
              </a:rPr>
              <a:t> </a:t>
            </a:r>
            <a:r>
              <a:rPr lang="ko-KR" altLang="en-US" sz="1800">
                <a:latin typeface="Gulim" charset="0"/>
                <a:ea typeface="Gulim" charset="0"/>
              </a:rPr>
              <a:t>코윈 워싱턴 지부 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회원과 새 회원을 포함하여</a:t>
            </a:r>
            <a:r>
              <a:rPr lang="en-US" altLang="ja-JP" sz="1800">
                <a:latin typeface="Gulim" charset="0"/>
                <a:ea typeface="Gulim" charset="0"/>
              </a:rPr>
              <a:t> 24</a:t>
            </a:r>
            <a:r>
              <a:rPr lang="ko-KR" altLang="en-US" sz="1800">
                <a:latin typeface="Gulim" charset="0"/>
                <a:ea typeface="Gulim" charset="0"/>
              </a:rPr>
              <a:t>명이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참석</a:t>
            </a:r>
            <a:r>
              <a:rPr lang="en-US" altLang="ja-JP" sz="1800">
                <a:latin typeface="Gulim" charset="0"/>
                <a:ea typeface="Gulim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김영기 회장은 참가자를 환영하며 회장으로써는 마지막 인사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신수경 차기 회장은 회원들에게 코윈 워싱턴 지부가</a:t>
            </a:r>
            <a:r>
              <a:rPr lang="en-US" altLang="ja-JP" sz="1800">
                <a:latin typeface="Gulim" charset="0"/>
                <a:ea typeface="Gulim" charset="0"/>
              </a:rPr>
              <a:t> 1</a:t>
            </a:r>
            <a:r>
              <a:rPr lang="ko-KR" altLang="en-US" sz="1800">
                <a:latin typeface="Gulim" charset="0"/>
                <a:ea typeface="Gulim" charset="0"/>
              </a:rPr>
              <a:t>년에 두 번</a:t>
            </a:r>
            <a:r>
              <a:rPr lang="en-US" altLang="ja-JP" sz="1800">
                <a:latin typeface="Gulim" charset="0"/>
                <a:ea typeface="Gulim" charset="0"/>
              </a:rPr>
              <a:t> (</a:t>
            </a:r>
            <a:r>
              <a:rPr lang="ko-KR" altLang="en-US" sz="1800">
                <a:latin typeface="Gulim" charset="0"/>
                <a:ea typeface="Gulim" charset="0"/>
              </a:rPr>
              <a:t>겨울 및 봄</a:t>
            </a:r>
            <a:r>
              <a:rPr lang="en-US" altLang="ja-JP" sz="1800">
                <a:latin typeface="Gulim" charset="0"/>
                <a:ea typeface="Gulim" charset="0"/>
              </a:rPr>
              <a:t>) </a:t>
            </a:r>
            <a:r>
              <a:rPr lang="ko-KR" altLang="en-US" sz="1800">
                <a:latin typeface="Gulim" charset="0"/>
                <a:ea typeface="Gulim" charset="0"/>
              </a:rPr>
              <a:t>뉴스레터를 출간한다고 함</a:t>
            </a:r>
            <a:r>
              <a:rPr lang="en-US" altLang="ja-JP" sz="1800">
                <a:latin typeface="Gulim" charset="0"/>
                <a:ea typeface="Gulim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매릴렌드 주 락빌에 위치한 몽고메리대학의 김홍자 명예교수는 </a:t>
            </a:r>
            <a:r>
              <a:rPr lang="en-US" altLang="en-US" sz="1800">
                <a:latin typeface="Gulim" charset="0"/>
                <a:ea typeface="Gulim" charset="0"/>
              </a:rPr>
              <a:t>“Writing Grant Proposals: A Recent Success Story”</a:t>
            </a:r>
            <a:r>
              <a:rPr lang="ko-KR" altLang="en-US" sz="1800">
                <a:latin typeface="Gulim" charset="0"/>
                <a:ea typeface="Gulim" charset="0"/>
              </a:rPr>
              <a:t>이란 주제의 특별한 강연</a:t>
            </a:r>
            <a:r>
              <a:rPr lang="en-US" altLang="ja-JP" sz="1800">
                <a:latin typeface="Gulim" charset="0"/>
                <a:ea typeface="Gulim" charset="0"/>
              </a:rPr>
              <a:t> </a:t>
            </a:r>
            <a:endParaRPr lang="ko-KR" altLang="en-US" sz="1800">
              <a:latin typeface="Gulim" charset="0"/>
              <a:ea typeface="Gulim" charset="0"/>
            </a:endParaRP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844675"/>
            <a:ext cx="48593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47612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2014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활동보고</a:t>
            </a:r>
          </a:p>
        </p:txBody>
      </p:sp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179388" y="1484313"/>
            <a:ext cx="5327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2014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하반기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- 2015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상반기 사업 추진실적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419100" y="1844675"/>
            <a:ext cx="8724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○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사업명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 </a:t>
            </a:r>
            <a:r>
              <a:rPr lang="en-US" altLang="ja-JP" sz="1800"/>
              <a:t>2015</a:t>
            </a:r>
            <a:r>
              <a:rPr lang="en-US" altLang="en-US" sz="1800"/>
              <a:t>년</a:t>
            </a:r>
            <a:r>
              <a:rPr lang="en-US" altLang="ja-JP" sz="1800"/>
              <a:t> </a:t>
            </a:r>
            <a:r>
              <a:rPr lang="ko-KR" altLang="en-US" sz="1800"/>
              <a:t>코윈너</a:t>
            </a:r>
            <a:r>
              <a:rPr lang="en-US" altLang="en-US" sz="1800"/>
              <a:t>컨벤션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사업목적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달라스</a:t>
            </a:r>
            <a:r>
              <a:rPr lang="ko-KR" altLang="en-US" sz="1800"/>
              <a:t> 지역 차세대 한인 여성들의 리더십 함양 및 직업 분야별 멘토링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사업추진기간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월 </a:t>
            </a:r>
            <a:r>
              <a:rPr kumimoji="0" lang="ko-KR" altLang="ko-KR" sz="1800">
                <a:latin typeface="맑은 고딕" charset="0"/>
                <a:ea typeface="맑은 고딕" charset="0"/>
              </a:rPr>
              <a:t>1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~ 3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일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주요내용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 </a:t>
            </a:r>
            <a:endParaRPr kumimoji="0" lang="en-US" altLang="ko-KR" sz="1800" b="1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en-US" sz="1800">
                <a:latin typeface="맑은 고딕" charset="0"/>
                <a:ea typeface="맑은 고딕" charset="0"/>
              </a:rPr>
              <a:t>세미나 개회식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만찬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음악회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국제여성 미술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/>
            </a:r>
            <a:br>
              <a:rPr kumimoji="0" lang="en-US" altLang="ko-KR" sz="1800">
                <a:latin typeface="맑은 고딕" charset="0"/>
                <a:ea typeface="맑은 고딕" charset="0"/>
              </a:rPr>
            </a:br>
            <a:r>
              <a:rPr kumimoji="0" lang="ko-KR" altLang="en-US" sz="1800">
                <a:latin typeface="맑은 고딕" charset="0"/>
                <a:ea typeface="맑은 고딕" charset="0"/>
              </a:rPr>
              <a:t>특별전시회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,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사일런트 옥션 등등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r>
              <a:rPr kumimoji="0" lang="en-US" altLang="ko-KR" sz="1800">
                <a:latin typeface="맑은 고딕" charset="0"/>
                <a:ea typeface="맑은 고딕" charset="0"/>
              </a:rPr>
              <a:t>     -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 b="1">
                <a:latin typeface="맑은 고딕" charset="0"/>
                <a:ea typeface="맑은 고딕" charset="0"/>
              </a:rPr>
              <a:t>주요성과</a:t>
            </a:r>
            <a:r>
              <a:rPr kumimoji="0" lang="en-US" altLang="ko-KR" sz="1800" b="1">
                <a:latin typeface="맑은 고딕" charset="0"/>
                <a:ea typeface="맑은 고딕" charset="0"/>
              </a:rPr>
              <a:t>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: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/>
            <a:endParaRPr kumimoji="0" lang="ko-KR" altLang="en-US" sz="1800">
              <a:latin typeface="맑은 고딕" charset="0"/>
              <a:ea typeface="맑은 고딕" charset="0"/>
            </a:endParaRPr>
          </a:p>
        </p:txBody>
      </p:sp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715963" y="4724400"/>
            <a:ext cx="68087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100">
                <a:solidFill>
                  <a:srgbClr val="FF0000"/>
                </a:solidFill>
                <a:latin typeface="맑은 고딕" charset="0"/>
                <a:ea typeface="맑은 고딕" charset="0"/>
              </a:rPr>
              <a:t> </a:t>
            </a:r>
          </a:p>
        </p:txBody>
      </p:sp>
      <p:pic>
        <p:nvPicPr>
          <p:cNvPr id="204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-541338" y="3716338"/>
            <a:ext cx="914558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제 </a:t>
            </a:r>
            <a:r>
              <a:rPr lang="en-US" altLang="ko-KR" sz="1800">
                <a:latin typeface="Gulim" charset="0"/>
                <a:ea typeface="Gulim" charset="0"/>
              </a:rPr>
              <a:t>5</a:t>
            </a:r>
            <a:r>
              <a:rPr lang="ko-KR" altLang="en-US" sz="1800">
                <a:latin typeface="Gulim" charset="0"/>
                <a:ea typeface="Gulim" charset="0"/>
              </a:rPr>
              <a:t>차 </a:t>
            </a:r>
            <a:r>
              <a:rPr lang="en-US" altLang="ko-KR" sz="1800">
                <a:latin typeface="Gulim" charset="0"/>
                <a:ea typeface="Gulim" charset="0"/>
              </a:rPr>
              <a:t>KOWINNER</a:t>
            </a:r>
            <a:r>
              <a:rPr lang="ko-KR" altLang="en-US" sz="1800">
                <a:latin typeface="Gulim" charset="0"/>
                <a:ea typeface="Gulim" charset="0"/>
              </a:rPr>
              <a:t> 세계대회와 제 </a:t>
            </a:r>
            <a:r>
              <a:rPr lang="en-US" altLang="ko-KR" sz="1800">
                <a:latin typeface="Gulim" charset="0"/>
                <a:ea typeface="Gulim" charset="0"/>
              </a:rPr>
              <a:t>8</a:t>
            </a:r>
            <a:r>
              <a:rPr lang="ko-KR" altLang="en-US" sz="1800">
                <a:latin typeface="Gulim" charset="0"/>
                <a:ea typeface="Gulim" charset="0"/>
              </a:rPr>
              <a:t>차 </a:t>
            </a:r>
            <a:r>
              <a:rPr lang="en-US" altLang="ko-KR" sz="1800">
                <a:latin typeface="Gulim" charset="0"/>
                <a:ea typeface="Gulim" charset="0"/>
              </a:rPr>
              <a:t>KOWIN</a:t>
            </a:r>
            <a:r>
              <a:rPr lang="ko-KR" altLang="en-US" sz="1800">
                <a:latin typeface="Gulim" charset="0"/>
                <a:ea typeface="Gulim" charset="0"/>
              </a:rPr>
              <a:t>동부지역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차세대 지도자양성 세미나 개회식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만찬</a:t>
            </a:r>
            <a:r>
              <a:rPr lang="en-US" altLang="ko-KR" sz="1800">
                <a:latin typeface="Gulim" charset="0"/>
                <a:ea typeface="Gulim" charset="0"/>
              </a:rPr>
              <a:t>, </a:t>
            </a:r>
            <a:r>
              <a:rPr lang="ko-KR" altLang="en-US" sz="1800">
                <a:latin typeface="Gulim" charset="0"/>
                <a:ea typeface="Gulim" charset="0"/>
              </a:rPr>
              <a:t>및 음악회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제</a:t>
            </a:r>
            <a:r>
              <a:rPr lang="en-US" altLang="ja-JP" sz="1800">
                <a:latin typeface="Gulim" charset="0"/>
                <a:ea typeface="Gulim" charset="0"/>
              </a:rPr>
              <a:t>5</a:t>
            </a:r>
            <a:r>
              <a:rPr lang="ko-KR" altLang="en-US" sz="1800">
                <a:latin typeface="Gulim" charset="0"/>
                <a:ea typeface="Gulim" charset="0"/>
              </a:rPr>
              <a:t>회 세계한민족여성재단</a:t>
            </a:r>
            <a:r>
              <a:rPr lang="en-US" altLang="ja-JP" sz="1800">
                <a:latin typeface="Gulim" charset="0"/>
                <a:ea typeface="Gulim" charset="0"/>
              </a:rPr>
              <a:t> (KOWINNER </a:t>
            </a:r>
            <a:r>
              <a:rPr lang="ko-KR" altLang="en-US" sz="1800">
                <a:latin typeface="Gulim" charset="0"/>
                <a:ea typeface="Gulim" charset="0"/>
              </a:rPr>
              <a:t>이사장 이경희</a:t>
            </a:r>
            <a:r>
              <a:rPr lang="en-US" altLang="ja-JP" sz="1800">
                <a:latin typeface="Gulim" charset="0"/>
                <a:ea typeface="Gulim" charset="0"/>
              </a:rPr>
              <a:t>)</a:t>
            </a:r>
            <a:br>
              <a:rPr lang="en-US" altLang="ja-JP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국제 컨벤션 겸 제</a:t>
            </a:r>
            <a:r>
              <a:rPr lang="en-US" altLang="ja-JP" sz="1800">
                <a:latin typeface="Gulim" charset="0"/>
                <a:ea typeface="Gulim" charset="0"/>
              </a:rPr>
              <a:t>8</a:t>
            </a:r>
            <a:r>
              <a:rPr lang="ko-KR" altLang="en-US" sz="1800">
                <a:latin typeface="Gulim" charset="0"/>
                <a:ea typeface="Gulim" charset="0"/>
              </a:rPr>
              <a:t>회 세계한민족여성네트워크 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동부지부</a:t>
            </a:r>
            <a:r>
              <a:rPr lang="en-US" altLang="ja-JP" sz="1800">
                <a:latin typeface="Gulim" charset="0"/>
                <a:ea typeface="Gulim" charset="0"/>
              </a:rPr>
              <a:t> (KOWIN US Eastern Region </a:t>
            </a:r>
            <a:r>
              <a:rPr lang="ko-KR" altLang="en-US" sz="1800">
                <a:latin typeface="Gulim" charset="0"/>
                <a:ea typeface="Gulim" charset="0"/>
              </a:rPr>
              <a:t>담당관 남명호</a:t>
            </a:r>
            <a:r>
              <a:rPr lang="en-US" altLang="ja-JP" sz="1800">
                <a:latin typeface="Gulim" charset="0"/>
                <a:ea typeface="Gulim" charset="0"/>
              </a:rPr>
              <a:t>) </a:t>
            </a:r>
            <a:br>
              <a:rPr lang="en-US" altLang="ja-JP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리더십 컨퍼런스 가 연합하여 워싱턴 지역 힐튼 </a:t>
            </a:r>
            <a:r>
              <a:rPr lang="en-US" altLang="ko-KR" sz="1800">
                <a:latin typeface="Gulim" charset="0"/>
                <a:ea typeface="Gulim" charset="0"/>
              </a:rPr>
              <a:t/>
            </a:r>
            <a:br>
              <a:rPr lang="en-US" altLang="ko-KR" sz="1800">
                <a:latin typeface="Gulim" charset="0"/>
                <a:ea typeface="Gulim" charset="0"/>
              </a:rPr>
            </a:br>
            <a:r>
              <a:rPr lang="ko-KR" altLang="en-US" sz="1800">
                <a:latin typeface="Gulim" charset="0"/>
                <a:ea typeface="Gulim" charset="0"/>
              </a:rPr>
              <a:t>타이슨스 코너 호텔에서 개최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참가자들은 총</a:t>
            </a:r>
            <a:r>
              <a:rPr lang="en-US" altLang="ja-JP" sz="1800">
                <a:latin typeface="Gulim" charset="0"/>
                <a:ea typeface="Gulim" charset="0"/>
              </a:rPr>
              <a:t> 190</a:t>
            </a:r>
            <a:r>
              <a:rPr lang="ko-KR" altLang="en-US" sz="1800">
                <a:latin typeface="Gulim" charset="0"/>
                <a:ea typeface="Gulim" charset="0"/>
              </a:rPr>
              <a:t>명이었으며</a:t>
            </a:r>
            <a:r>
              <a:rPr lang="en-US" altLang="ja-JP" sz="1800">
                <a:latin typeface="Gulim" charset="0"/>
                <a:ea typeface="Gulim" charset="0"/>
              </a:rPr>
              <a:t> 13 </a:t>
            </a:r>
            <a:r>
              <a:rPr lang="ko-KR" altLang="en-US" sz="1800">
                <a:latin typeface="Gulim" charset="0"/>
                <a:ea typeface="Gulim" charset="0"/>
              </a:rPr>
              <a:t>개국을 대표</a:t>
            </a:r>
            <a:endParaRPr lang="en-US" altLang="ko-KR" sz="1800">
              <a:latin typeface="Gulim" charset="0"/>
              <a:ea typeface="Gulim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워싱턴 한국문화원과 코윈 미동부 워싱턴 지회가 후원한 세계 한민족 국제여성 미술 특별전시회가 미 워싱턴</a:t>
            </a:r>
            <a:r>
              <a:rPr lang="en-US" altLang="ja-JP" sz="1800">
                <a:latin typeface="Gulim" charset="0"/>
                <a:ea typeface="Gulim" charset="0"/>
              </a:rPr>
              <a:t> DC</a:t>
            </a:r>
            <a:r>
              <a:rPr lang="ko-KR" altLang="en-US" sz="1800">
                <a:latin typeface="Gulim" charset="0"/>
                <a:ea typeface="Gulim" charset="0"/>
              </a:rPr>
              <a:t>에서</a:t>
            </a:r>
            <a:r>
              <a:rPr lang="en-US" altLang="ja-JP" sz="1800">
                <a:latin typeface="Gulim" charset="0"/>
                <a:ea typeface="Gulim" charset="0"/>
              </a:rPr>
              <a:t> 4</a:t>
            </a:r>
            <a:r>
              <a:rPr lang="ko-KR" altLang="en-US" sz="1800">
                <a:latin typeface="Gulim" charset="0"/>
                <a:ea typeface="Gulim" charset="0"/>
              </a:rPr>
              <a:t>월</a:t>
            </a:r>
            <a:r>
              <a:rPr lang="en-US" altLang="ja-JP" sz="1800">
                <a:latin typeface="Gulim" charset="0"/>
                <a:ea typeface="Gulim" charset="0"/>
              </a:rPr>
              <a:t> 2</a:t>
            </a:r>
            <a:r>
              <a:rPr lang="ko-KR" altLang="en-US" sz="1800">
                <a:latin typeface="Gulim" charset="0"/>
                <a:ea typeface="Gulim" charset="0"/>
              </a:rPr>
              <a:t>일</a:t>
            </a:r>
            <a:r>
              <a:rPr lang="en-US" altLang="ja-JP" sz="1800">
                <a:latin typeface="Gulim" charset="0"/>
                <a:ea typeface="Gulim" charset="0"/>
              </a:rPr>
              <a:t>~30</a:t>
            </a:r>
            <a:r>
              <a:rPr lang="ko-KR" altLang="en-US" sz="1800">
                <a:latin typeface="Gulim" charset="0"/>
                <a:ea typeface="Gulim" charset="0"/>
              </a:rPr>
              <a:t>일간 열림</a:t>
            </a:r>
            <a:r>
              <a:rPr lang="en-US" altLang="ja-JP" sz="1800">
                <a:latin typeface="Gulim" charset="0"/>
                <a:ea typeface="Gulim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ko-KR" altLang="en-US" sz="1800">
                <a:latin typeface="Gulim" charset="0"/>
                <a:ea typeface="Gulim" charset="0"/>
              </a:rPr>
              <a:t>사일런트 옥션은 성공</a:t>
            </a:r>
            <a:endParaRPr lang="en-US" altLang="en-US" sz="1800">
              <a:latin typeface="Gulim" charset="0"/>
              <a:ea typeface="Gulim" charset="0"/>
            </a:endParaRPr>
          </a:p>
        </p:txBody>
      </p:sp>
      <p:pic>
        <p:nvPicPr>
          <p:cNvPr id="2048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4450"/>
            <a:ext cx="31416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30972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D:\KOWIN\0704\시안_메인시안초청장시안\kowin0703_시안\kowin0703_시안1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3839" r="72508" b="87659"/>
          <a:stretch>
            <a:fillRect/>
          </a:stretch>
        </p:blipFill>
        <p:spPr bwMode="auto">
          <a:xfrm>
            <a:off x="1042988" y="765175"/>
            <a:ext cx="8651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107950" y="765175"/>
            <a:ext cx="898525" cy="5397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>
              <a:defRPr/>
            </a:pPr>
            <a:endParaRPr kumimoji="0" lang="ko-KR" altLang="en-US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93663" y="746125"/>
            <a:ext cx="9064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algn="ctr" eaLnBrk="1" hangingPunct="1"/>
            <a:r>
              <a:rPr kumimoji="0" lang="ko-KR" altLang="en-US" sz="1000">
                <a:solidFill>
                  <a:srgbClr val="FF0000"/>
                </a:solidFill>
                <a:latin typeface="맑은 고딕" charset="0"/>
                <a:ea typeface="맑은 고딕" charset="0"/>
              </a:rPr>
              <a:t>해당국기</a:t>
            </a:r>
            <a:endParaRPr kumimoji="0" lang="en-US" altLang="ko-KR" sz="1000">
              <a:solidFill>
                <a:srgbClr val="FF0000"/>
              </a:solidFill>
              <a:latin typeface="맑은 고딕" charset="0"/>
              <a:ea typeface="맑은 고딕" charset="0"/>
            </a:endParaRPr>
          </a:p>
          <a:p>
            <a:pPr algn="ctr" eaLnBrk="1" hangingPunct="1"/>
            <a:r>
              <a:rPr kumimoji="0" lang="ko-KR" altLang="en-US" sz="1000">
                <a:solidFill>
                  <a:srgbClr val="FF0000"/>
                </a:solidFill>
                <a:latin typeface="맑은 고딕" charset="0"/>
                <a:ea typeface="맑은 고딕" charset="0"/>
              </a:rPr>
              <a:t>이미지 삽입</a:t>
            </a:r>
            <a:endParaRPr kumimoji="0" lang="en-US" altLang="ko-KR" sz="1000">
              <a:solidFill>
                <a:srgbClr val="FF0000"/>
              </a:solidFill>
              <a:latin typeface="맑은 고딕" charset="0"/>
              <a:ea typeface="맑은 고딕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116632"/>
            <a:ext cx="476124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2015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하반기 </a:t>
            </a:r>
            <a:r>
              <a:rPr kumimoji="0" lang="en-US" altLang="ko-KR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~ 2016</a:t>
            </a:r>
            <a:r>
              <a:rPr kumimoji="0" lang="ko-KR" altLang="en-US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ea"/>
                <a:ea typeface="+mn-ea"/>
              </a:rPr>
              <a:t>년 상반기 활동계획</a:t>
            </a:r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79388" y="1484313"/>
            <a:ext cx="486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ko-KR" altLang="en-US" sz="1800">
                <a:latin typeface="맑은 고딕" charset="0"/>
                <a:ea typeface="맑은 고딕" charset="0"/>
              </a:rPr>
              <a:t>■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2015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하반기 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- 2016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상반기 사업 계획</a:t>
            </a:r>
          </a:p>
        </p:txBody>
      </p:sp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395288" y="2060575"/>
            <a:ext cx="4314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kumimoji="0" lang="en-US" altLang="ko-KR" sz="1800">
                <a:latin typeface="맑은 고딕" charset="0"/>
                <a:ea typeface="맑은 고딕" charset="0"/>
              </a:rPr>
              <a:t>2016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년 코윈</a:t>
            </a:r>
            <a:r>
              <a:rPr kumimoji="0" lang="en-US" altLang="ko-KR" sz="1800">
                <a:latin typeface="맑은 고딕" charset="0"/>
                <a:ea typeface="맑은 고딕" charset="0"/>
              </a:rPr>
              <a:t> </a:t>
            </a:r>
            <a:r>
              <a:rPr kumimoji="0" lang="ko-KR" altLang="en-US" sz="1800">
                <a:latin typeface="맑은 고딕" charset="0"/>
                <a:ea typeface="맑은 고딕" charset="0"/>
              </a:rPr>
              <a:t>미 동부지역 리더쉽 세미나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kumimoji="0" lang="ko-KR" altLang="en-US" sz="1800">
                <a:latin typeface="맑은 고딕" charset="0"/>
                <a:ea typeface="맑은 고딕" charset="0"/>
              </a:rPr>
              <a:t>네 정기회의에서 연설자를 초청</a:t>
            </a:r>
            <a:endParaRPr kumimoji="0" lang="en-US" altLang="ko-KR" sz="1800">
              <a:latin typeface="맑은 고딕" charset="0"/>
              <a:ea typeface="맑은 고딕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1800" b="1"/>
              <a:t>2016</a:t>
            </a:r>
            <a:r>
              <a:rPr lang="ko-KR" altLang="en-US" sz="1800" b="1"/>
              <a:t>년 회원 연수회</a:t>
            </a:r>
            <a:r>
              <a:rPr lang="en-US" altLang="ko-KR" sz="1800" b="1"/>
              <a:t> (</a:t>
            </a:r>
            <a:r>
              <a:rPr lang="ko-KR" altLang="en-US" sz="1800" b="1"/>
              <a:t>봄 또는 초여름</a:t>
            </a:r>
            <a:r>
              <a:rPr lang="en-US" altLang="ko-KR" sz="1800" b="1"/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kumimoji="0" lang="ko-KR" altLang="en-US" sz="1800">
                <a:latin typeface="맑은 고딕" charset="0"/>
                <a:ea typeface="맑은 고딕" charset="0"/>
              </a:rPr>
              <a:t>모금 행사 </a:t>
            </a:r>
            <a:endParaRPr kumimoji="0" lang="en-US" altLang="ko-KR" sz="1800">
              <a:latin typeface="맑은 고딕" charset="0"/>
              <a:ea typeface="맑은 고딕" charset="0"/>
            </a:endParaRPr>
          </a:p>
        </p:txBody>
      </p:sp>
      <p:sp>
        <p:nvSpPr>
          <p:cNvPr id="21511" name="TextBox 3"/>
          <p:cNvSpPr txBox="1">
            <a:spLocks noChangeArrowheads="1"/>
          </p:cNvSpPr>
          <p:nvPr/>
        </p:nvSpPr>
        <p:spPr bwMode="auto">
          <a:xfrm>
            <a:off x="1893888" y="836613"/>
            <a:ext cx="290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굴림" charset="0"/>
                <a:ea typeface="굴림" charset="0"/>
              </a:defRPr>
            </a:lvl9pPr>
          </a:lstStyle>
          <a:p>
            <a:pPr eaLnBrk="1" hangingPunct="1"/>
            <a:r>
              <a:rPr kumimoji="0" lang="en-US" altLang="ko-KR" sz="1800" b="1">
                <a:latin typeface="맑은 고딕" charset="0"/>
                <a:ea typeface="맑은 고딕" charset="0"/>
              </a:rPr>
              <a:t>United States of America</a:t>
            </a:r>
            <a:endParaRPr kumimoji="0" lang="ko-KR" altLang="en-US" sz="1800" b="1">
              <a:latin typeface="맑은 고딕" charset="0"/>
              <a:ea typeface="맑은 고딕" charset="0"/>
            </a:endParaRPr>
          </a:p>
        </p:txBody>
      </p:sp>
      <p:pic>
        <p:nvPicPr>
          <p:cNvPr id="215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765175"/>
            <a:ext cx="892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4-15_Annual_Report_KO" id="{E5274D97-E596-8544-8D24-0C6345DBB9C9}" vid="{6229C068-06EF-9F48-9931-9FE5F192107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728</Words>
  <Application>Microsoft Macintosh PowerPoint</Application>
  <PresentationFormat>On-screen Show (4:3)</PresentationFormat>
  <Paragraphs>113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굴림</vt:lpstr>
      <vt:lpstr>Arial</vt:lpstr>
      <vt:lpstr>맑은 고딕</vt:lpstr>
      <vt:lpstr>ＭＳ Ｐゴシック</vt:lpstr>
      <vt:lpstr>Gulim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Soyeon Kim</dc:creator>
  <cp:lastModifiedBy>Soyeon Kim</cp:lastModifiedBy>
  <cp:revision>1</cp:revision>
  <dcterms:created xsi:type="dcterms:W3CDTF">2016-03-26T20:30:41Z</dcterms:created>
  <dcterms:modified xsi:type="dcterms:W3CDTF">2016-03-26T20:31:09Z</dcterms:modified>
</cp:coreProperties>
</file>